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embeddedFontLst>
    <p:embeddedFont>
      <p:font typeface="IBM Plex Sans"/>
      <p:regular r:id="rId81"/>
      <p:bold r:id="rId82"/>
      <p:italic r:id="rId83"/>
      <p:boldItalic r:id="rId84"/>
    </p:embeddedFont>
    <p:embeddedFont>
      <p:font typeface="Lato"/>
      <p:regular r:id="rId85"/>
      <p:bold r:id="rId86"/>
      <p:italic r:id="rId87"/>
      <p:boldItalic r:id="rId88"/>
    </p:embeddedFont>
    <p:embeddedFont>
      <p:font typeface="IBM Plex Sans Medium"/>
      <p:regular r:id="rId89"/>
      <p:bold r:id="rId90"/>
      <p:italic r:id="rId91"/>
      <p:boldItalic r:id="rId92"/>
    </p:embeddedFont>
    <p:embeddedFont>
      <p:font typeface="Open Sans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IBMPlexSans-boldItalic.fntdata"/><Relationship Id="rId83" Type="http://schemas.openxmlformats.org/officeDocument/2006/relationships/font" Target="fonts/IBMPlexSans-italic.fntdata"/><Relationship Id="rId42" Type="http://schemas.openxmlformats.org/officeDocument/2006/relationships/slide" Target="slides/slide37.xml"/><Relationship Id="rId86" Type="http://schemas.openxmlformats.org/officeDocument/2006/relationships/font" Target="fonts/Lato-bold.fntdata"/><Relationship Id="rId41" Type="http://schemas.openxmlformats.org/officeDocument/2006/relationships/slide" Target="slides/slide36.xml"/><Relationship Id="rId85" Type="http://schemas.openxmlformats.org/officeDocument/2006/relationships/font" Target="fonts/Lato-regular.fntdata"/><Relationship Id="rId44" Type="http://schemas.openxmlformats.org/officeDocument/2006/relationships/slide" Target="slides/slide39.xml"/><Relationship Id="rId88" Type="http://schemas.openxmlformats.org/officeDocument/2006/relationships/font" Target="fonts/Lato-boldItalic.fntdata"/><Relationship Id="rId43" Type="http://schemas.openxmlformats.org/officeDocument/2006/relationships/slide" Target="slides/slide38.xml"/><Relationship Id="rId87" Type="http://schemas.openxmlformats.org/officeDocument/2006/relationships/font" Target="fonts/Lato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IBMPlexSansMedium-regular.fntdata"/><Relationship Id="rId80" Type="http://schemas.openxmlformats.org/officeDocument/2006/relationships/slide" Target="slides/slide75.xml"/><Relationship Id="rId82" Type="http://schemas.openxmlformats.org/officeDocument/2006/relationships/font" Target="fonts/IBMPlexSans-bold.fntdata"/><Relationship Id="rId81" Type="http://schemas.openxmlformats.org/officeDocument/2006/relationships/font" Target="fonts/IBMPlex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OpenSans-italic.fntdata"/><Relationship Id="rId50" Type="http://schemas.openxmlformats.org/officeDocument/2006/relationships/slide" Target="slides/slide45.xml"/><Relationship Id="rId94" Type="http://schemas.openxmlformats.org/officeDocument/2006/relationships/font" Target="fonts/OpenSans-bold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IBMPlexSansMedium-italic.fntdata"/><Relationship Id="rId90" Type="http://schemas.openxmlformats.org/officeDocument/2006/relationships/font" Target="fonts/IBMPlexSansMedium-bold.fntdata"/><Relationship Id="rId93" Type="http://schemas.openxmlformats.org/officeDocument/2006/relationships/font" Target="fonts/OpenSans-regular.fntdata"/><Relationship Id="rId92" Type="http://schemas.openxmlformats.org/officeDocument/2006/relationships/font" Target="fonts/IBMPlexSansMedium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flatiron-engineering/using-inductive-bias-as-a-guide-for-effective-machine-learning-prototyping-66e5468407a8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821485a2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1821485a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821485a2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821485a2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821485a2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821485a2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821485a2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821485a2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821485a2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821485a2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“Inductive bias describes the tendency for a system to prefer a certain set of generalizations over others that are equally consistent with the observed data.”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https://medium.com/flatiron-engineering/using-inductive-bias-as-a-guide-for-effective-machine-learning-prototyping-66e5468407a8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Battaglia et al. [2018]: Relational inductive biases, deep learning, and graph networks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821485a2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821485a2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6124f605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6124f605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6124f605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6124f605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6124f605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6124f605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6124f605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6124f605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6124f605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6124f605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87bfec4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187bfec4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6124f605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6124f605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6124f605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6124f605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6124f605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6124f605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6124f605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6124f605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6124f605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6124f605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6124f605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c6124f605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821485a2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821485a2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821485a2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821485a2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plus: la tabla aratat conv intre semnal si gaussian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6124f605d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6124f605d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9815de99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9815de99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https://github.com/vdumoulin/conv_arithmetic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87bfec45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87bfec45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9815de99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9815de99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821485a2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821485a2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099a7c545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099a7c545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821485a2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821485a2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821485a2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821485a2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821485a2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821485a2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9815de99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9815de99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6124f605d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c6124f605d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821485a2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821485a2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https://github.com/vdumoulin/conv_arithmetic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821485a2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821485a2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7bfec4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7bfec4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821485a2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821485a2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https://github.com/vdumoulin/conv_arithmetic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821485a2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821485a2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https://github.com/vdumoulin/conv_arithmetic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821485a2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821485a2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821485a26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821485a26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821485a2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821485a2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821485a2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821485a2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821485a2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821485a2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821485a2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821485a2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821485a26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821485a2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821485a26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1821485a26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87bfec45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87bfec45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821485a2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821485a2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821485a26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821485a2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1821485a26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1821485a26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821485a26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821485a26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821485a2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821485a2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821485a2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821485a2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821485a2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1821485a2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821485a2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1821485a2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821485a26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821485a2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821485a26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821485a26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821485a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821485a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821485a2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821485a2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1821485a26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1821485a26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821485a2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1821485a2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c6124f605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c6124f605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f52cf6a9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f52cf6a9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c6124f605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c6124f605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821485a26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821485a26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9815de99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19815de99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821485a26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1821485a26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1821485a26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1821485a26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9815de99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9815de99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imaging: https://www.nature.com/articles/s41591-021-01343-4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forecasting: https://www.nature.com/articles/s41586-021-03854-z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1821485a26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1821485a26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Frankleet al. [2020] Training BatchNorm and Only BatchNorm: On the Expressive Power of Random Features in CNNs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821485a26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821485a2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821485a26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821485a26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821485a26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1821485a26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1821485a26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1821485a26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821485a26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1821485a26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821485a2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821485a2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6124f605d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6124f605d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 type="title">
  <p:cSld name="TITLE">
    <p:bg>
      <p:bgPr>
        <a:solidFill>
          <a:srgbClr val="006E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744575"/>
            <a:ext cx="6341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negative">
  <p:cSld name="TITLE_AND_BODY_1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7550" y="4568875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672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8" name="Google Shape;2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hyperlink" Target="https://anhvnn.wordpress.com/2018/02/01/deep-learning-computer-vision-and-convolutional-neural-network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gif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3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56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19.png"/><Relationship Id="rId5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71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7.png"/><Relationship Id="rId4" Type="http://schemas.openxmlformats.org/officeDocument/2006/relationships/image" Target="../media/image7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karpathy.github.io/2022/03/14/lecun1989/" TargetMode="External"/><Relationship Id="rId4" Type="http://schemas.openxmlformats.org/officeDocument/2006/relationships/image" Target="../media/image8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8.gif"/><Relationship Id="rId4" Type="http://schemas.openxmlformats.org/officeDocument/2006/relationships/image" Target="../media/image8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://cs231n.github.io/convolutional-networks/" TargetMode="External"/><Relationship Id="rId4" Type="http://schemas.openxmlformats.org/officeDocument/2006/relationships/hyperlink" Target="http://cs231n.github.io/transfer-learning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www.deeplearningbook.org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ctrTitle"/>
          </p:nvPr>
        </p:nvSpPr>
        <p:spPr>
          <a:xfrm>
            <a:off x="311700" y="744575"/>
            <a:ext cx="6341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 sz="2400"/>
              <a:t>.  Convolutional Networks</a:t>
            </a:r>
            <a:endParaRPr sz="2400"/>
          </a:p>
        </p:txBody>
      </p:sp>
      <p:sp>
        <p:nvSpPr>
          <p:cNvPr id="52" name="Google Shape;52;p14"/>
          <p:cNvSpPr txBox="1"/>
          <p:nvPr/>
        </p:nvSpPr>
        <p:spPr>
          <a:xfrm>
            <a:off x="5221925" y="4598675"/>
            <a:ext cx="388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andrei.nicolicioiu@gmail.com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4572075" y="1694400"/>
            <a:ext cx="43815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Linearise image and treat it as a large vector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Process the image (vector) with fully connected network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Fully connected networks are universal approximators =&gt; they can represent anything</a:t>
            </a:r>
            <a:endParaRPr sz="1800"/>
          </a:p>
        </p:txBody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Images: How about fully connected networks?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6525"/>
            <a:ext cx="3921661" cy="37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572075" y="1694400"/>
            <a:ext cx="43815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Linearise image and treat it as a large vector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Process the image (vector) with fully connected network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Fully connected networks are universal approximators =&gt; they can represent anything</a:t>
            </a:r>
            <a:endParaRPr sz="1800"/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Images: Fully connected network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06525"/>
            <a:ext cx="3921661" cy="37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508400" y="1728175"/>
            <a:ext cx="7730100" cy="3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/>
              <a:t>Too MANY parameters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 output for small translations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Every point is treated differently: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Network has to learn the same features for every location in the image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Inefficient: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 </a:t>
            </a:r>
            <a:r>
              <a:rPr b="1" lang="en" sz="1800"/>
              <a:t>representation</a:t>
            </a:r>
            <a:r>
              <a:rPr lang="en" sz="1800"/>
              <a:t>: it has to learn redundant features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 </a:t>
            </a:r>
            <a:r>
              <a:rPr b="1" lang="en" sz="1800"/>
              <a:t>optimization: </a:t>
            </a:r>
            <a:r>
              <a:rPr lang="en" sz="1800"/>
              <a:t>hard to train, requires a lot of training examples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/>
              <a:t>Slow inference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Images: Fully connected network</a:t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508400" y="1259025"/>
            <a:ext cx="3921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Downsides: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473800" y="4423275"/>
            <a:ext cx="3921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Conclusion: inefficient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491125" y="1166250"/>
            <a:ext cx="7730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Visual data has some useful biases:	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dk2"/>
                </a:solidFill>
              </a:rPr>
              <a:t>Locality</a:t>
            </a:r>
            <a:r>
              <a:rPr lang="en" sz="1800"/>
              <a:t>: for a pixel close neighbours are more important than distant ones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dk2"/>
                </a:solidFill>
              </a:rPr>
              <a:t>Stationarity</a:t>
            </a:r>
            <a:r>
              <a:rPr lang="en" sz="1800"/>
              <a:t>: Same pattern has the same meaning regardless of position in the image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Images: Useful biases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634900" y="3099425"/>
            <a:ext cx="77301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An architecture suited for processing visual data should incorporate these such inductive biases into its architecture.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4212600" y="639400"/>
            <a:ext cx="4740900" cy="4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tackle these problems we will use an operation that is designed with the locality and stationarity properties in mind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Practically: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 restrict our operations to a small window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Apply a linear operation in that </a:t>
            </a:r>
            <a:r>
              <a:rPr lang="en" sz="1800"/>
              <a:t>window</a:t>
            </a:r>
            <a:r>
              <a:rPr lang="en" sz="1800"/>
              <a:t> (+ pointwise non-linearity)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Repeat</a:t>
            </a:r>
            <a:r>
              <a:rPr lang="en" sz="1800"/>
              <a:t> the same process on every possible small window in the image</a:t>
            </a:r>
            <a:endParaRPr sz="1800"/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52400" y="1206525"/>
            <a:ext cx="3921661" cy="37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4572075" y="1694400"/>
            <a:ext cx="43815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Let's tackle locality problem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Restrict the input of the network to a small path</a:t>
            </a:r>
            <a:endParaRPr sz="1800"/>
          </a:p>
        </p:txBody>
      </p:sp>
      <p:sp>
        <p:nvSpPr>
          <p:cNvPr id="170" name="Google Shape;170;p28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52400" y="1206525"/>
            <a:ext cx="3921661" cy="37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6525"/>
            <a:ext cx="3236088" cy="37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4572075" y="1694400"/>
            <a:ext cx="43815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Let's tackle locality problem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Let’s consider the first layer and restrict the input of the network to a small path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6525"/>
            <a:ext cx="4267276" cy="3589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4572075" y="1694400"/>
            <a:ext cx="43815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300"/>
              <a:t>Let's tackle locality problem</a:t>
            </a:r>
            <a:endParaRPr sz="7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300"/>
          </a:p>
          <a:p>
            <a:pPr indent="-34448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7300"/>
              <a:t>Restrict the input of the network to a small path</a:t>
            </a:r>
            <a:endParaRPr sz="7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300"/>
          </a:p>
          <a:p>
            <a:pPr indent="-34448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7300"/>
              <a:t>Small input: easier to model -&gt;  use fewer parameters</a:t>
            </a:r>
            <a:endParaRPr sz="7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152400" y="1206525"/>
            <a:ext cx="3270141" cy="378457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4572075" y="1694400"/>
            <a:ext cx="43815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Process in a sliding window approach multiple patches in the image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6525"/>
            <a:ext cx="3270141" cy="378457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4572075" y="1694400"/>
            <a:ext cx="43815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885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94"/>
              <a:buChar char="●"/>
            </a:pPr>
            <a:r>
              <a:rPr lang="en" sz="1893"/>
              <a:t>Process in a sliding window approach multiple patches in the image</a:t>
            </a:r>
            <a:endParaRPr sz="1893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893"/>
          </a:p>
          <a:p>
            <a:pPr indent="-34885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94"/>
              <a:buChar char="●"/>
            </a:pPr>
            <a:r>
              <a:rPr lang="en" sz="1893"/>
              <a:t>By the stationarity assumption: each location should be handled the same. Use the </a:t>
            </a:r>
            <a:r>
              <a:rPr b="1" lang="en" sz="1893"/>
              <a:t>same</a:t>
            </a:r>
            <a:r>
              <a:rPr lang="en" sz="1893"/>
              <a:t> function:</a:t>
            </a:r>
            <a:endParaRPr sz="1893"/>
          </a:p>
          <a:p>
            <a:pPr indent="-34885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94"/>
              <a:buChar char="○"/>
            </a:pPr>
            <a:r>
              <a:rPr lang="en" sz="1893"/>
              <a:t>same weights</a:t>
            </a:r>
            <a:endParaRPr sz="1893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42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875" y="338725"/>
            <a:ext cx="5719500" cy="245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00" y="2824863"/>
            <a:ext cx="721995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5067300" y="1694400"/>
            <a:ext cx="4134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/>
              <a:t>Every patch has a corresponding output </a:t>
            </a:r>
            <a:r>
              <a:rPr b="1" lang="en" sz="1800"/>
              <a:t>feature vector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x, a - vectors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 -  matrix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21575"/>
            <a:ext cx="4762501" cy="23518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  \begin{align}&#10;       a &amp;= \sigma(W_1  x + b_1)&#10;    \end{align}" id="207" name="Google Shape;207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650" y="3941575"/>
            <a:ext cx="3907692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descr="    \begin{align}&#10;       a &amp;= \sigma(W_1  x + b_1)&#10;    \end{align}" id="213" name="Google Shape;213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00" y="1175725"/>
            <a:ext cx="3907692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175" y="1932325"/>
            <a:ext cx="2449436" cy="24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4296800" y="1175725"/>
            <a:ext cx="467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can rewrite the linear (+non-linear activation) in a different equivalent form.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Same mathematical operation - just different form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 single dot product between a line in the weights matrix W and the input x can be written as follows: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6" name="Google Shape;216;p34"/>
          <p:cNvCxnSpPr/>
          <p:nvPr/>
        </p:nvCxnSpPr>
        <p:spPr>
          <a:xfrm flipH="1">
            <a:off x="2018575" y="1714500"/>
            <a:ext cx="96900" cy="4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34"/>
          <p:cNvCxnSpPr/>
          <p:nvPr/>
        </p:nvCxnSpPr>
        <p:spPr>
          <a:xfrm>
            <a:off x="2682375" y="1735250"/>
            <a:ext cx="13800" cy="2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4"/>
          <p:cNvSpPr txBox="1"/>
          <p:nvPr/>
        </p:nvSpPr>
        <p:spPr>
          <a:xfrm>
            <a:off x="1189775" y="4602850"/>
            <a:ext cx="12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Parameters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2443000" y="4602850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0" name="Google Shape;220;p34"/>
          <p:cNvCxnSpPr/>
          <p:nvPr/>
        </p:nvCxnSpPr>
        <p:spPr>
          <a:xfrm rot="10800000">
            <a:off x="1757225" y="4447325"/>
            <a:ext cx="900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4"/>
          <p:cNvCxnSpPr>
            <a:stCxn id="219" idx="0"/>
          </p:cNvCxnSpPr>
          <p:nvPr/>
        </p:nvCxnSpPr>
        <p:spPr>
          <a:xfrm rot="10800000">
            <a:off x="2763100" y="3633250"/>
            <a:ext cx="73200" cy="9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" name="Google Shape;2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8322" y="2978325"/>
            <a:ext cx="4967878" cy="14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descr="    \begin{align}&#10;       a &amp;= \sigma(W_1  x + b_1)&#10;    \end{align}" id="228" name="Google Shape;228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00" y="1175725"/>
            <a:ext cx="3907692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175" y="1932325"/>
            <a:ext cx="6035544" cy="27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1189775" y="4602850"/>
            <a:ext cx="12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Parameters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2443000" y="4602850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 rot="10800000">
            <a:off x="1757225" y="4447325"/>
            <a:ext cx="900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5"/>
          <p:cNvCxnSpPr>
            <a:stCxn id="231" idx="0"/>
          </p:cNvCxnSpPr>
          <p:nvPr/>
        </p:nvCxnSpPr>
        <p:spPr>
          <a:xfrm rot="10800000">
            <a:off x="2763100" y="3633250"/>
            <a:ext cx="73200" cy="9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4832475" y="1770600"/>
            <a:ext cx="41211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Rewrite the linear operation Wx+b as elementwise multiplications and global sum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Parameters &lt;- Kernels = Filters</a:t>
            </a:r>
            <a:endParaRPr sz="1800"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00" y="1357375"/>
            <a:ext cx="4762501" cy="23518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  \begin{align}&#10;       a(i) &amp;= \sigma(\sum_{n}\sum_{m}{W_1(k,n,m)\cdot x(n,m)+ b_1(i)}), \forall n&#10;    \end{align}" id="241" name="Google Shape;241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00" y="4254100"/>
            <a:ext cx="8470450" cy="889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5" y="2122325"/>
            <a:ext cx="4675051" cy="20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4832475" y="1770600"/>
            <a:ext cx="41211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Rewrite the linear operation Wx+b as elementwise multiplications and global sum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Parameters &lt;- Kernels = Filters</a:t>
            </a:r>
            <a:endParaRPr sz="1800"/>
          </a:p>
        </p:txBody>
      </p:sp>
      <p:sp>
        <p:nvSpPr>
          <p:cNvPr id="249" name="Google Shape;249;p37"/>
          <p:cNvSpPr txBox="1"/>
          <p:nvPr/>
        </p:nvSpPr>
        <p:spPr>
          <a:xfrm>
            <a:off x="2145175" y="1388125"/>
            <a:ext cx="22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Parameters / weights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118350" y="1707875"/>
            <a:ext cx="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1" name="Google Shape;251;p37"/>
          <p:cNvCxnSpPr/>
          <p:nvPr/>
        </p:nvCxnSpPr>
        <p:spPr>
          <a:xfrm>
            <a:off x="2758975" y="1727825"/>
            <a:ext cx="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7"/>
          <p:cNvCxnSpPr/>
          <p:nvPr/>
        </p:nvCxnSpPr>
        <p:spPr>
          <a:xfrm>
            <a:off x="442050" y="2088125"/>
            <a:ext cx="3300" cy="4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37"/>
          <p:cNvSpPr txBox="1"/>
          <p:nvPr/>
        </p:nvSpPr>
        <p:spPr>
          <a:xfrm>
            <a:off x="3915950" y="2122325"/>
            <a:ext cx="11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Activations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    \begin{align}&#10;       a(i) &amp;= \sigma(\sum_{n}\sum_{m}{W_1(k,n,m)\cdot x(n,m)+ b_1(i)}), \forall n&#10;    \end{align}" id="254" name="Google Shape;254;p3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00" y="4254100"/>
            <a:ext cx="8470450" cy="88939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4335500" y="3038400"/>
            <a:ext cx="300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1590325" y="2522525"/>
            <a:ext cx="300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1190625" y="1284825"/>
            <a:ext cx="56292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Apply the same operation on every image patch </a:t>
            </a:r>
            <a:endParaRPr sz="1800"/>
          </a:p>
        </p:txBody>
      </p:sp>
      <p:sp>
        <p:nvSpPr>
          <p:cNvPr id="262" name="Google Shape;262;p38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50" y="2676525"/>
            <a:ext cx="6301099" cy="235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8"/>
          <p:cNvCxnSpPr/>
          <p:nvPr/>
        </p:nvCxnSpPr>
        <p:spPr>
          <a:xfrm>
            <a:off x="3648075" y="2609850"/>
            <a:ext cx="219300" cy="7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8"/>
          <p:cNvSpPr txBox="1"/>
          <p:nvPr/>
        </p:nvSpPr>
        <p:spPr>
          <a:xfrm>
            <a:off x="2967150" y="2264550"/>
            <a:ext cx="25344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Kernels (parameters)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6" name="Google Shape;266;p38"/>
          <p:cNvCxnSpPr/>
          <p:nvPr/>
        </p:nvCxnSpPr>
        <p:spPr>
          <a:xfrm flipH="1">
            <a:off x="6581850" y="2200200"/>
            <a:ext cx="333300" cy="8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38"/>
          <p:cNvSpPr txBox="1"/>
          <p:nvPr/>
        </p:nvSpPr>
        <p:spPr>
          <a:xfrm>
            <a:off x="6262800" y="1846575"/>
            <a:ext cx="23034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 feature map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738300" y="2264550"/>
            <a:ext cx="1919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9" name="Google Shape;269;p38"/>
          <p:cNvCxnSpPr/>
          <p:nvPr/>
        </p:nvCxnSpPr>
        <p:spPr>
          <a:xfrm>
            <a:off x="1450550" y="2670350"/>
            <a:ext cx="406800" cy="4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*" id="270" name="Google Shape;270;p3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150" y="3573500"/>
            <a:ext cx="262874" cy="31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8"/>
          <p:cNvCxnSpPr>
            <a:endCxn id="270" idx="2"/>
          </p:cNvCxnSpPr>
          <p:nvPr/>
        </p:nvCxnSpPr>
        <p:spPr>
          <a:xfrm flipH="1" rot="10800000">
            <a:off x="2562187" y="3884025"/>
            <a:ext cx="536400" cy="76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38"/>
          <p:cNvSpPr txBox="1"/>
          <p:nvPr/>
        </p:nvSpPr>
        <p:spPr>
          <a:xfrm>
            <a:off x="198250" y="4525175"/>
            <a:ext cx="265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Convolution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operation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190325" y="1274475"/>
            <a:ext cx="3413100" cy="32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Conv: Element-wise multiply the kernel and each patch and sum the result for every location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Can be interpreted as: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Search for a patch in the image that matches the kernel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Compute the matching for every location</a:t>
            </a:r>
            <a:endParaRPr sz="1800"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175" y="1630575"/>
            <a:ext cx="5711700" cy="262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/>
        </p:nvSpPr>
        <p:spPr>
          <a:xfrm>
            <a:off x="382125" y="4831525"/>
            <a:ext cx="8713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 from: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https://anhvnn.wordpress.com/2018/02/01/deep-learning-computer-vision-and-convolutional-neural-networks/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9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374550" y="129850"/>
            <a:ext cx="43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continuous domain</a:t>
            </a:r>
            <a:endParaRPr/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319500" y="1139250"/>
            <a:ext cx="81546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1D continuous signals the convolution is defined as:</a:t>
            </a:r>
            <a:endParaRPr sz="1800"/>
          </a:p>
        </p:txBody>
      </p:sp>
      <p:sp>
        <p:nvSpPr>
          <p:cNvPr id="287" name="Google Shape;287;p40"/>
          <p:cNvSpPr txBox="1"/>
          <p:nvPr/>
        </p:nvSpPr>
        <p:spPr>
          <a:xfrm>
            <a:off x="319500" y="4831525"/>
            <a:ext cx="8021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https://upload.wikimedia.org/wikipedia/commons/6/6e/Convolution_of_box_signal_with_itself.gif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3013363"/>
            <a:ext cx="45148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y(t) = (x * w)(t) = \int_{u=\infty}^{\infty} x(t-u)w(u)du&#10;\end{align}" id="289" name="Google Shape;289;p4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86" y="1734225"/>
            <a:ext cx="6622142" cy="9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750" y="1813463"/>
            <a:ext cx="2108500" cy="213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35" y="1596547"/>
            <a:ext cx="3061336" cy="229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504" y="1611233"/>
            <a:ext cx="3076018" cy="226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82125" y="607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75" y="1338250"/>
            <a:ext cx="232410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319500" y="4831525"/>
            <a:ext cx="5162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https://github.com/vdumoulin/conv_arithmetic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250" y="584925"/>
            <a:ext cx="5839400" cy="397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050" y="1338250"/>
            <a:ext cx="2998160" cy="31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66727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Fow fitting a line on the set of points, how many parameters should we use?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 linear model </a:t>
            </a:r>
            <a:r>
              <a:rPr lang="en"/>
              <a:t>appropriate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the right column represent?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write it as a neural network?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450" y="-35125"/>
            <a:ext cx="4802925" cy="20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</a:t>
            </a:r>
            <a:endParaRPr/>
          </a:p>
        </p:txBody>
      </p:sp>
      <p:sp>
        <p:nvSpPr>
          <p:cNvPr id="314" name="Google Shape;314;p43"/>
          <p:cNvSpPr txBox="1"/>
          <p:nvPr>
            <p:ph idx="1" type="body"/>
          </p:nvPr>
        </p:nvSpPr>
        <p:spPr>
          <a:xfrm>
            <a:off x="135050" y="1079275"/>
            <a:ext cx="42603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standard case for neural networks is having 2D inputs with </a:t>
            </a:r>
            <a:r>
              <a:rPr b="1" lang="en" sz="1900"/>
              <a:t>multiple</a:t>
            </a:r>
            <a:r>
              <a:rPr lang="en" sz="1900"/>
              <a:t> channels                                   and kernels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descr="  \begin{align*}&#10;y(d,i,j) = (x * w)(d, i, j) = \sum_{c=0}^{C_{in}-1}\sum_{n=0}^{K-1}\sum_{m=0}^{K-1} {x(c,i+n,j+m)w(d,c,n,m)}&#10;\end{align*}" id="315" name="Google Shape;315;p4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0" y="3758667"/>
            <a:ext cx="90311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\in \mathbb{R}^{C_{in} \times H \times W}" id="316" name="Google Shape;316;p4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050" y="2455475"/>
            <a:ext cx="1855520" cy="33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\in \mathbb{R}^{C_{out} \times C_{in} \times K \times K}" id="317" name="Google Shape;317;p4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9350" y="2794100"/>
            <a:ext cx="2418750" cy="3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9575" y="219632"/>
            <a:ext cx="3917974" cy="350006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 txBox="1"/>
          <p:nvPr/>
        </p:nvSpPr>
        <p:spPr>
          <a:xfrm>
            <a:off x="135050" y="4672125"/>
            <a:ext cx="2093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Output channel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0" name="Google Shape;320;p43"/>
          <p:cNvCxnSpPr/>
          <p:nvPr/>
        </p:nvCxnSpPr>
        <p:spPr>
          <a:xfrm rot="10800000">
            <a:off x="440475" y="4409325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43"/>
          <p:cNvSpPr txBox="1"/>
          <p:nvPr/>
        </p:nvSpPr>
        <p:spPr>
          <a:xfrm>
            <a:off x="5254600" y="4712050"/>
            <a:ext cx="2093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Input</a:t>
            </a: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channel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2" name="Google Shape;322;p43"/>
          <p:cNvCxnSpPr/>
          <p:nvPr/>
        </p:nvCxnSpPr>
        <p:spPr>
          <a:xfrm rot="10800000">
            <a:off x="5679625" y="4366850"/>
            <a:ext cx="0" cy="3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43"/>
          <p:cNvSpPr txBox="1"/>
          <p:nvPr/>
        </p:nvSpPr>
        <p:spPr>
          <a:xfrm>
            <a:off x="6948825" y="3272175"/>
            <a:ext cx="2093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d-th filter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4" name="Google Shape;324;p43"/>
          <p:cNvCxnSpPr/>
          <p:nvPr/>
        </p:nvCxnSpPr>
        <p:spPr>
          <a:xfrm>
            <a:off x="7898975" y="3719700"/>
            <a:ext cx="1800" cy="3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382125" y="607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330" name="Google Shape;330;p44"/>
          <p:cNvSpPr txBox="1"/>
          <p:nvPr>
            <p:ph idx="1" type="body"/>
          </p:nvPr>
        </p:nvSpPr>
        <p:spPr>
          <a:xfrm>
            <a:off x="6153150" y="1618200"/>
            <a:ext cx="29424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4"/>
          <p:cNvSpPr txBox="1"/>
          <p:nvPr/>
        </p:nvSpPr>
        <p:spPr>
          <a:xfrm>
            <a:off x="382125" y="4831525"/>
            <a:ext cx="8713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 from: </a:t>
            </a:r>
            <a:r>
              <a:rPr lang="en" sz="1100">
                <a:solidFill>
                  <a:schemeClr val="dk2"/>
                </a:solidFill>
              </a:rPr>
              <a:t>http://cs231n.github.io/convolutional-networks/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75" y="518250"/>
            <a:ext cx="4870200" cy="43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4"/>
          <p:cNvSpPr txBox="1"/>
          <p:nvPr/>
        </p:nvSpPr>
        <p:spPr>
          <a:xfrm>
            <a:off x="280700" y="1585525"/>
            <a:ext cx="3277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If the input has C channels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hen each convolutional filter has C channels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Here we have 2 filters, each having size C x K x K = 3 x 3 x 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total: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Filter W has size 2 x C x K x 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(we sometimes say that we have 2 filters of size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 x K with C channels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Bias b has size 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idx="1" type="body"/>
          </p:nvPr>
        </p:nvSpPr>
        <p:spPr>
          <a:xfrm>
            <a:off x="1190625" y="1006125"/>
            <a:ext cx="76482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Convolutional operation includes: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Input x (images)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Learnable Parameters named filters or kernels or weights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o</a:t>
            </a:r>
            <a:r>
              <a:rPr lang="en" sz="1800"/>
              <a:t>utput feature map</a:t>
            </a:r>
            <a:endParaRPr sz="1800"/>
          </a:p>
        </p:txBody>
      </p:sp>
      <p:sp>
        <p:nvSpPr>
          <p:cNvPr id="339" name="Google Shape;339;p45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</a:t>
            </a:r>
            <a:endParaRPr/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50" y="2676525"/>
            <a:ext cx="6301099" cy="235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45"/>
          <p:cNvCxnSpPr/>
          <p:nvPr/>
        </p:nvCxnSpPr>
        <p:spPr>
          <a:xfrm>
            <a:off x="3648075" y="2609850"/>
            <a:ext cx="219300" cy="7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45"/>
          <p:cNvSpPr txBox="1"/>
          <p:nvPr/>
        </p:nvSpPr>
        <p:spPr>
          <a:xfrm>
            <a:off x="2967150" y="2264550"/>
            <a:ext cx="1919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Kernels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3" name="Google Shape;343;p45"/>
          <p:cNvCxnSpPr/>
          <p:nvPr/>
        </p:nvCxnSpPr>
        <p:spPr>
          <a:xfrm flipH="1">
            <a:off x="6581850" y="2200200"/>
            <a:ext cx="333300" cy="8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45"/>
          <p:cNvSpPr txBox="1"/>
          <p:nvPr/>
        </p:nvSpPr>
        <p:spPr>
          <a:xfrm>
            <a:off x="6262800" y="1846575"/>
            <a:ext cx="23034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Output feature map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738300" y="2264550"/>
            <a:ext cx="1919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6" name="Google Shape;346;p45"/>
          <p:cNvCxnSpPr/>
          <p:nvPr/>
        </p:nvCxnSpPr>
        <p:spPr>
          <a:xfrm>
            <a:off x="1450550" y="2670350"/>
            <a:ext cx="406800" cy="4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*" id="347" name="Google Shape;347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150" y="3573500"/>
            <a:ext cx="262874" cy="31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45"/>
          <p:cNvCxnSpPr>
            <a:endCxn id="347" idx="2"/>
          </p:cNvCxnSpPr>
          <p:nvPr/>
        </p:nvCxnSpPr>
        <p:spPr>
          <a:xfrm flipH="1" rot="10800000">
            <a:off x="2562187" y="3884025"/>
            <a:ext cx="536400" cy="76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45"/>
          <p:cNvSpPr txBox="1"/>
          <p:nvPr/>
        </p:nvSpPr>
        <p:spPr>
          <a:xfrm>
            <a:off x="198250" y="4525175"/>
            <a:ext cx="265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Convolution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operation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6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/>
          <p:nvPr/>
        </p:nvSpPr>
        <p:spPr>
          <a:xfrm>
            <a:off x="4650650" y="1508788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"/>
          <p:cNvSpPr/>
          <p:nvPr/>
        </p:nvSpPr>
        <p:spPr>
          <a:xfrm>
            <a:off x="3655975" y="1325075"/>
            <a:ext cx="1745100" cy="16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8" name="Google Shape;358;p46"/>
          <p:cNvCxnSpPr/>
          <p:nvPr/>
        </p:nvCxnSpPr>
        <p:spPr>
          <a:xfrm flipH="1">
            <a:off x="802875" y="1996900"/>
            <a:ext cx="2713500" cy="43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46"/>
          <p:cNvSpPr/>
          <p:nvPr/>
        </p:nvSpPr>
        <p:spPr>
          <a:xfrm>
            <a:off x="602150" y="1831125"/>
            <a:ext cx="401400" cy="41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4964188" y="3458663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6"/>
          <p:cNvSpPr/>
          <p:nvPr/>
        </p:nvSpPr>
        <p:spPr>
          <a:xfrm>
            <a:off x="3969513" y="3274950"/>
            <a:ext cx="1745100" cy="16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6"/>
          <p:cNvSpPr txBox="1"/>
          <p:nvPr>
            <p:ph type="title"/>
          </p:nvPr>
        </p:nvSpPr>
        <p:spPr>
          <a:xfrm>
            <a:off x="751775" y="334525"/>
            <a:ext cx="3898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599250" y="3143800"/>
            <a:ext cx="75216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convolutional network is formed by stacking multiple convolutional layers, with non-linear activations in between. At the end, fully connected layers could be used.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Going from the first layers to the last, the features obtained by the network have different meanings. In the first layers they represent low-level features such as edges, textures, while in the upper layers the features could represent entities such as parts or whole objects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Edges -&gt; textures -&gt; entities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7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7"/>
          <p:cNvSpPr/>
          <p:nvPr/>
        </p:nvSpPr>
        <p:spPr>
          <a:xfrm>
            <a:off x="4650650" y="1508788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47"/>
          <p:cNvCxnSpPr/>
          <p:nvPr/>
        </p:nvCxnSpPr>
        <p:spPr>
          <a:xfrm rot="10800000">
            <a:off x="802750" y="2040300"/>
            <a:ext cx="4231800" cy="26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47"/>
          <p:cNvSpPr/>
          <p:nvPr/>
        </p:nvSpPr>
        <p:spPr>
          <a:xfrm>
            <a:off x="496675" y="1682800"/>
            <a:ext cx="619800" cy="6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7"/>
          <p:cNvSpPr txBox="1"/>
          <p:nvPr>
            <p:ph type="title"/>
          </p:nvPr>
        </p:nvSpPr>
        <p:spPr>
          <a:xfrm>
            <a:off x="751775" y="334525"/>
            <a:ext cx="3898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</a:t>
            </a:r>
            <a:endParaRPr/>
          </a:p>
        </p:txBody>
      </p:sp>
      <p:sp>
        <p:nvSpPr>
          <p:cNvPr id="374" name="Google Shape;374;p47"/>
          <p:cNvSpPr txBox="1"/>
          <p:nvPr/>
        </p:nvSpPr>
        <p:spPr>
          <a:xfrm>
            <a:off x="599250" y="3143800"/>
            <a:ext cx="75216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convolutional network is formed by stacking multiple convolutional layers, with non-linear activations in between. At the end, fully connected layers could be used.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Going from the first layers to the last, the features obtained by the network have different meanings. In the first layers they represent low-level features such as edges, textures, while in the upper layers the features could represent entities such as parts or whole objects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Edges -&gt; textures -&gt; entities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8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/>
          <p:nvPr/>
        </p:nvSpPr>
        <p:spPr>
          <a:xfrm>
            <a:off x="4868225" y="1503925"/>
            <a:ext cx="2189700" cy="1485600"/>
          </a:xfrm>
          <a:prstGeom prst="parallelogram">
            <a:avLst>
              <a:gd fmla="val 9459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8"/>
          <p:cNvCxnSpPr/>
          <p:nvPr/>
        </p:nvCxnSpPr>
        <p:spPr>
          <a:xfrm rot="10800000">
            <a:off x="1029725" y="2188800"/>
            <a:ext cx="3961200" cy="39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48"/>
          <p:cNvSpPr/>
          <p:nvPr/>
        </p:nvSpPr>
        <p:spPr>
          <a:xfrm>
            <a:off x="305700" y="1407275"/>
            <a:ext cx="1413600" cy="148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8"/>
          <p:cNvSpPr/>
          <p:nvPr/>
        </p:nvSpPr>
        <p:spPr>
          <a:xfrm>
            <a:off x="4854850" y="3343275"/>
            <a:ext cx="2189700" cy="1485600"/>
          </a:xfrm>
          <a:prstGeom prst="parallelogram">
            <a:avLst>
              <a:gd fmla="val 9459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8"/>
          <p:cNvSpPr txBox="1"/>
          <p:nvPr>
            <p:ph type="title"/>
          </p:nvPr>
        </p:nvSpPr>
        <p:spPr>
          <a:xfrm>
            <a:off x="751775" y="334525"/>
            <a:ext cx="3898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</a:t>
            </a:r>
            <a:endParaRPr/>
          </a:p>
        </p:txBody>
      </p:sp>
      <p:sp>
        <p:nvSpPr>
          <p:cNvPr id="386" name="Google Shape;386;p48"/>
          <p:cNvSpPr txBox="1"/>
          <p:nvPr/>
        </p:nvSpPr>
        <p:spPr>
          <a:xfrm>
            <a:off x="599250" y="3143800"/>
            <a:ext cx="75216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convolutional network is formed by stacking multiple convolutional layers, with non-linear activations in between. At the end, fully connected layers could be used.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Going from the first layers to the last, the features obtained by the network have different meanings. In the first layers they represent low-level features such as edges, textures, while in the upper layers the features could represent entities such as parts or whole objects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Edges -&gt; textures -&gt; entities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- Convolutional operation</a:t>
            </a:r>
            <a:endParaRPr/>
          </a:p>
        </p:txBody>
      </p:sp>
      <p:sp>
        <p:nvSpPr>
          <p:cNvPr id="392" name="Google Shape;39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</a:t>
            </a:r>
            <a:r>
              <a:rPr b="1" lang="en"/>
              <a:t>efficient</a:t>
            </a:r>
            <a:r>
              <a:rPr lang="en"/>
              <a:t> because it takes advantage of properties of the data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Locality</a:t>
            </a:r>
            <a:r>
              <a:rPr lang="en"/>
              <a:t> and </a:t>
            </a:r>
            <a:r>
              <a:rPr b="1" lang="en"/>
              <a:t>stationarity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Appropriate</a:t>
            </a:r>
            <a:r>
              <a:rPr lang="en"/>
              <a:t> for cases where the data has these properties: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Images, videos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Sequence of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problem where spatial structure plays a key role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Keywords: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Learnable parameters: Kernel = filter + bias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operation in different modalities</a:t>
            </a:r>
            <a:endParaRPr/>
          </a:p>
        </p:txBody>
      </p:sp>
      <p:sp>
        <p:nvSpPr>
          <p:cNvPr id="398" name="Google Shape;398;p50"/>
          <p:cNvSpPr/>
          <p:nvPr/>
        </p:nvSpPr>
        <p:spPr>
          <a:xfrm>
            <a:off x="3267600" y="4343375"/>
            <a:ext cx="1615200" cy="21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9" name="Google Shape;399;p50"/>
          <p:cNvSpPr txBox="1"/>
          <p:nvPr/>
        </p:nvSpPr>
        <p:spPr>
          <a:xfrm>
            <a:off x="4298425" y="4343375"/>
            <a:ext cx="2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0" name="Google Shape;4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838" y="2174988"/>
            <a:ext cx="1407975" cy="27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0"/>
          <p:cNvSpPr txBox="1"/>
          <p:nvPr>
            <p:ph idx="1" type="body"/>
          </p:nvPr>
        </p:nvSpPr>
        <p:spPr>
          <a:xfrm>
            <a:off x="0" y="789125"/>
            <a:ext cx="5931000" cy="32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the filter should have “spatial” dimensions for the dimensions of the data that exhibit locality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Images: 	filter shape [height x height]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Videos: 	filter shape [time x height x height]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Audio: 	filter shape [time]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Sequence of words: filter shape [time]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0"/>
          <p:cNvSpPr/>
          <p:nvPr/>
        </p:nvSpPr>
        <p:spPr>
          <a:xfrm flipH="1">
            <a:off x="7297400" y="2879000"/>
            <a:ext cx="839400" cy="882300"/>
          </a:xfrm>
          <a:prstGeom prst="cube">
            <a:avLst>
              <a:gd fmla="val 43361" name="adj"/>
            </a:avLst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3" name="Google Shape;403;p50"/>
          <p:cNvSpPr txBox="1"/>
          <p:nvPr/>
        </p:nvSpPr>
        <p:spPr>
          <a:xfrm>
            <a:off x="7917025" y="2779550"/>
            <a:ext cx="2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4" name="Google Shape;404;p50"/>
          <p:cNvSpPr txBox="1"/>
          <p:nvPr/>
        </p:nvSpPr>
        <p:spPr>
          <a:xfrm>
            <a:off x="7484950" y="3681900"/>
            <a:ext cx="2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5" name="Google Shape;405;p50"/>
          <p:cNvSpPr txBox="1"/>
          <p:nvPr/>
        </p:nvSpPr>
        <p:spPr>
          <a:xfrm>
            <a:off x="8232475" y="3241250"/>
            <a:ext cx="2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6" name="Google Shape;4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816" y="791861"/>
            <a:ext cx="1839075" cy="138039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0"/>
          <p:cNvSpPr/>
          <p:nvPr/>
        </p:nvSpPr>
        <p:spPr>
          <a:xfrm>
            <a:off x="8254625" y="647300"/>
            <a:ext cx="531300" cy="52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8" name="Google Shape;408;p50"/>
          <p:cNvSpPr txBox="1"/>
          <p:nvPr/>
        </p:nvSpPr>
        <p:spPr>
          <a:xfrm>
            <a:off x="8393075" y="1166125"/>
            <a:ext cx="2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9" name="Google Shape;409;p50"/>
          <p:cNvSpPr txBox="1"/>
          <p:nvPr/>
        </p:nvSpPr>
        <p:spPr>
          <a:xfrm>
            <a:off x="7939725" y="725475"/>
            <a:ext cx="2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0" name="Google Shape;4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771" y="3898875"/>
            <a:ext cx="2382782" cy="12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/>
          <p:nvPr>
            <p:ph type="title"/>
          </p:nvPr>
        </p:nvSpPr>
        <p:spPr>
          <a:xfrm>
            <a:off x="382125" y="607775"/>
            <a:ext cx="378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3866850" y="1251225"/>
            <a:ext cx="5000700" cy="3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will see how convolutions are applied in standard convolutional networks.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Introduce some key concepts</a:t>
            </a:r>
            <a:endParaRPr sz="1800"/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532550"/>
            <a:ext cx="2998160" cy="31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1"/>
          <p:cNvSpPr txBox="1"/>
          <p:nvPr/>
        </p:nvSpPr>
        <p:spPr>
          <a:xfrm>
            <a:off x="319500" y="4831525"/>
            <a:ext cx="5162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https://github.com/vdumoulin/conv_arithmetic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382125" y="607775"/>
            <a:ext cx="378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Stride</a:t>
            </a:r>
            <a:endParaRPr/>
          </a:p>
        </p:txBody>
      </p:sp>
      <p:sp>
        <p:nvSpPr>
          <p:cNvPr id="424" name="Google Shape;424;p52"/>
          <p:cNvSpPr txBox="1"/>
          <p:nvPr>
            <p:ph idx="1" type="body"/>
          </p:nvPr>
        </p:nvSpPr>
        <p:spPr>
          <a:xfrm>
            <a:off x="3857625" y="1739750"/>
            <a:ext cx="49881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Skip computations with a stride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Stride k: move each patch by k pixels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Reduces the resolution of the output</a:t>
            </a:r>
            <a:endParaRPr sz="1800"/>
          </a:p>
        </p:txBody>
      </p:sp>
      <p:pic>
        <p:nvPicPr>
          <p:cNvPr id="425" name="Google Shape;425;p52"/>
          <p:cNvPicPr preferRelativeResize="0"/>
          <p:nvPr/>
        </p:nvPicPr>
        <p:blipFill rotWithShape="1">
          <a:blip r:embed="rId3">
            <a:alphaModFix/>
          </a:blip>
          <a:srcRect b="0" l="6490" r="6499" t="0"/>
          <a:stretch/>
        </p:blipFill>
        <p:spPr>
          <a:xfrm>
            <a:off x="485775" y="1532550"/>
            <a:ext cx="2998160" cy="31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/>
          <p:nvPr/>
        </p:nvSpPr>
        <p:spPr>
          <a:xfrm>
            <a:off x="319500" y="4831525"/>
            <a:ext cx="5162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https://github.com/vdumoulin/conv_arithmetic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87" y="222513"/>
            <a:ext cx="8157864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/>
          <p:nvPr>
            <p:ph type="title"/>
          </p:nvPr>
        </p:nvSpPr>
        <p:spPr>
          <a:xfrm>
            <a:off x="382125" y="607775"/>
            <a:ext cx="378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Padding</a:t>
            </a:r>
            <a:endParaRPr/>
          </a:p>
        </p:txBody>
      </p:sp>
      <p:sp>
        <p:nvSpPr>
          <p:cNvPr id="432" name="Google Shape;432;p53"/>
          <p:cNvSpPr txBox="1"/>
          <p:nvPr>
            <p:ph idx="1" type="body"/>
          </p:nvPr>
        </p:nvSpPr>
        <p:spPr>
          <a:xfrm>
            <a:off x="4102175" y="1363475"/>
            <a:ext cx="4353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Lose information at margins</a:t>
            </a:r>
            <a:endParaRPr sz="7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0"/>
              <a:t>The output features maps are smaller than the input</a:t>
            </a:r>
            <a:endParaRPr sz="7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Solutions:</a:t>
            </a:r>
            <a:endParaRPr sz="7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7200"/>
              <a:t>Apply padding to the input</a:t>
            </a:r>
            <a:endParaRPr sz="7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Process margins separately with different kernels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33" name="Google Shape;4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532550"/>
            <a:ext cx="2998160" cy="31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3"/>
          <p:cNvSpPr txBox="1"/>
          <p:nvPr/>
        </p:nvSpPr>
        <p:spPr>
          <a:xfrm>
            <a:off x="319500" y="4831525"/>
            <a:ext cx="5162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https://github.com/vdumoulin/conv_arithmetic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4"/>
          <p:cNvSpPr txBox="1"/>
          <p:nvPr>
            <p:ph type="title"/>
          </p:nvPr>
        </p:nvSpPr>
        <p:spPr>
          <a:xfrm>
            <a:off x="382125" y="607775"/>
            <a:ext cx="378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Convolution: Padding</a:t>
            </a:r>
            <a:endParaRPr/>
          </a:p>
        </p:txBody>
      </p:sp>
      <p:sp>
        <p:nvSpPr>
          <p:cNvPr id="440" name="Google Shape;440;p54"/>
          <p:cNvSpPr txBox="1"/>
          <p:nvPr>
            <p:ph idx="1" type="body"/>
          </p:nvPr>
        </p:nvSpPr>
        <p:spPr>
          <a:xfrm>
            <a:off x="3857625" y="1739750"/>
            <a:ext cx="50196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padding half the filter size,  to keep the output the same size as the input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 kinds of padding: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Zero</a:t>
            </a:r>
            <a:r>
              <a:rPr lang="en" sz="1800"/>
              <a:t>,  reflexive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41" name="Google Shape;441;p54"/>
          <p:cNvPicPr preferRelativeResize="0"/>
          <p:nvPr/>
        </p:nvPicPr>
        <p:blipFill rotWithShape="1">
          <a:blip r:embed="rId3">
            <a:alphaModFix/>
          </a:blip>
          <a:srcRect b="3314" l="0" r="0" t="3305"/>
          <a:stretch/>
        </p:blipFill>
        <p:spPr>
          <a:xfrm>
            <a:off x="485775" y="1532550"/>
            <a:ext cx="2998160" cy="31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 txBox="1"/>
          <p:nvPr/>
        </p:nvSpPr>
        <p:spPr>
          <a:xfrm>
            <a:off x="319500" y="4831525"/>
            <a:ext cx="5162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https://github.com/vdumoulin/conv_arithmetic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>
            <p:ph type="title"/>
          </p:nvPr>
        </p:nvSpPr>
        <p:spPr>
          <a:xfrm>
            <a:off x="382125" y="607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pic>
        <p:nvPicPr>
          <p:cNvPr id="448" name="Google Shape;4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313" y="514250"/>
            <a:ext cx="5218574" cy="24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5"/>
          <p:cNvSpPr txBox="1"/>
          <p:nvPr>
            <p:ph idx="1" type="body"/>
          </p:nvPr>
        </p:nvSpPr>
        <p:spPr>
          <a:xfrm>
            <a:off x="1790125" y="3147350"/>
            <a:ext cx="6134100" cy="1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From every patch output one value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Reduce output resolution: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Output is invariant to small local translations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Make the computation lighter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Pooling types: max, average</a:t>
            </a:r>
            <a:endParaRPr sz="1800"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0" name="Google Shape;450;p55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50"/>
              <a:t>Figure from: CS231n Stanford Course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6"/>
          <p:cNvSpPr txBox="1"/>
          <p:nvPr>
            <p:ph type="title"/>
          </p:nvPr>
        </p:nvSpPr>
        <p:spPr>
          <a:xfrm>
            <a:off x="697075" y="376450"/>
            <a:ext cx="28080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Receptive field</a:t>
            </a:r>
            <a:endParaRPr/>
          </a:p>
        </p:txBody>
      </p:sp>
      <p:pic>
        <p:nvPicPr>
          <p:cNvPr id="456" name="Google Shape;4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9050"/>
            <a:ext cx="5570240" cy="284186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6"/>
          <p:cNvSpPr txBox="1"/>
          <p:nvPr>
            <p:ph idx="1" type="body"/>
          </p:nvPr>
        </p:nvSpPr>
        <p:spPr>
          <a:xfrm>
            <a:off x="76150" y="4770000"/>
            <a:ext cx="90678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/>
              <a:t>Figure from: https://medium.com/mlreview/a-guide-to-receptive-field-arithmetic-for-convolutional-neural-networks-e0f514068807</a:t>
            </a:r>
            <a:endParaRPr sz="800"/>
          </a:p>
        </p:txBody>
      </p:sp>
      <p:sp>
        <p:nvSpPr>
          <p:cNvPr id="458" name="Google Shape;458;p56"/>
          <p:cNvSpPr txBox="1"/>
          <p:nvPr>
            <p:ph idx="1" type="body"/>
          </p:nvPr>
        </p:nvSpPr>
        <p:spPr>
          <a:xfrm>
            <a:off x="4957025" y="829800"/>
            <a:ext cx="4047300" cy="3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Receptive field</a:t>
            </a:r>
            <a:r>
              <a:rPr lang="en" sz="1400"/>
              <a:t> of a point in a feature map: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Region of the image that influences that point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Receptive field grows: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linear with the number of layers with stride one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multiplicatively by using layers with stride &gt; 1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linear with size of filters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>
            <p:ph type="title"/>
          </p:nvPr>
        </p:nvSpPr>
        <p:spPr>
          <a:xfrm>
            <a:off x="697075" y="376450"/>
            <a:ext cx="4547100" cy="4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 Receptive field</a:t>
            </a:r>
            <a:endParaRPr/>
          </a:p>
        </p:txBody>
      </p:sp>
      <p:sp>
        <p:nvSpPr>
          <p:cNvPr id="464" name="Google Shape;464;p57"/>
          <p:cNvSpPr txBox="1"/>
          <p:nvPr>
            <p:ph idx="1" type="body"/>
          </p:nvPr>
        </p:nvSpPr>
        <p:spPr>
          <a:xfrm>
            <a:off x="76150" y="4770000"/>
            <a:ext cx="90678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1000"/>
              <a:t>Figure from: L</a:t>
            </a:r>
            <a:r>
              <a:rPr lang="en" sz="1025">
                <a:latin typeface="Arial"/>
                <a:ea typeface="Arial"/>
                <a:cs typeface="Arial"/>
                <a:sym typeface="Arial"/>
              </a:rPr>
              <a:t>uo et. al: Understanding the effective receptive field in deep convolutional neural networks</a:t>
            </a:r>
            <a:endParaRPr sz="1000"/>
          </a:p>
        </p:txBody>
      </p:sp>
      <p:sp>
        <p:nvSpPr>
          <p:cNvPr id="465" name="Google Shape;465;p57"/>
          <p:cNvSpPr txBox="1"/>
          <p:nvPr>
            <p:ph idx="1" type="body"/>
          </p:nvPr>
        </p:nvSpPr>
        <p:spPr>
          <a:xfrm>
            <a:off x="5588350" y="988975"/>
            <a:ext cx="35556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Effective Receptive field</a:t>
            </a:r>
            <a:r>
              <a:rPr lang="en" sz="1400"/>
              <a:t> of a point in a feature map: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Region of the image that influences that point in a </a:t>
            </a:r>
            <a:r>
              <a:rPr b="1" lang="en" sz="1400"/>
              <a:t>non-negligible</a:t>
            </a:r>
            <a:r>
              <a:rPr lang="en" sz="1400"/>
              <a:t> way</a:t>
            </a:r>
            <a:endParaRPr sz="140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effective receptive field only takes up a </a:t>
            </a:r>
            <a:r>
              <a:rPr b="1" lang="en" sz="1400"/>
              <a:t>fraction</a:t>
            </a:r>
            <a:r>
              <a:rPr lang="en" sz="1400"/>
              <a:t> of the full theoretical receptive field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distribution of effective receptive field: asymptotically </a:t>
            </a:r>
            <a:r>
              <a:rPr b="1" lang="en" sz="1400"/>
              <a:t>Gaussian</a:t>
            </a:r>
            <a:endParaRPr b="1" sz="1400"/>
          </a:p>
        </p:txBody>
      </p:sp>
      <p:pic>
        <p:nvPicPr>
          <p:cNvPr id="466" name="Google Shape;4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25" y="1825988"/>
            <a:ext cx="5417775" cy="195437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7"/>
          <p:cNvSpPr txBox="1"/>
          <p:nvPr/>
        </p:nvSpPr>
        <p:spPr>
          <a:xfrm>
            <a:off x="721750" y="1383350"/>
            <a:ext cx="3993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Effective Receptive Field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type="title"/>
          </p:nvPr>
        </p:nvSpPr>
        <p:spPr>
          <a:xfrm>
            <a:off x="663525" y="380725"/>
            <a:ext cx="635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1998: </a:t>
            </a:r>
            <a:br>
              <a:rPr lang="en"/>
            </a:br>
            <a:r>
              <a:rPr lang="en"/>
              <a:t>LeNet-5</a:t>
            </a:r>
            <a:endParaRPr/>
          </a:p>
        </p:txBody>
      </p:sp>
      <p:sp>
        <p:nvSpPr>
          <p:cNvPr id="473" name="Google Shape;473;p58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LeCun et al. [1998]: Gradient-based learning applied to document recognition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4396"/>
            <a:ext cx="9144000" cy="255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/>
          <p:nvPr>
            <p:ph type="title"/>
          </p:nvPr>
        </p:nvSpPr>
        <p:spPr>
          <a:xfrm>
            <a:off x="772600" y="13267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2012: AlexNet - DL revolution</a:t>
            </a:r>
            <a:endParaRPr/>
          </a:p>
        </p:txBody>
      </p:sp>
      <p:sp>
        <p:nvSpPr>
          <p:cNvPr id="480" name="Google Shape;480;p59"/>
          <p:cNvSpPr txBox="1"/>
          <p:nvPr>
            <p:ph idx="1" type="body"/>
          </p:nvPr>
        </p:nvSpPr>
        <p:spPr>
          <a:xfrm>
            <a:off x="93750" y="4617425"/>
            <a:ext cx="8423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/>
              <a:t>Krizhevsky et al. [2012]: Imagenet classification with deep convolutional neural network</a:t>
            </a:r>
            <a:r>
              <a:rPr lang="en" sz="3200"/>
              <a:t>s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/>
              <a:t>Dan Cireșan, U Meier, J Schmidhuber [2011]: Multi-column Deep Neural Networks for Image Classification   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37" y="2024338"/>
            <a:ext cx="8256924" cy="259308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9"/>
          <p:cNvSpPr txBox="1"/>
          <p:nvPr/>
        </p:nvSpPr>
        <p:spPr>
          <a:xfrm>
            <a:off x="751050" y="910350"/>
            <a:ext cx="801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fast conv nets implemented on GPU started to obtain superior results: DanNet [2011] - AlexNet [2012]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By winning the 2012 ImageNet competition AlexNet is considered to have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triggered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 revolution in ML, starting the current wave of Deep Learning methods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  <p:sp>
        <p:nvSpPr>
          <p:cNvPr id="488" name="Google Shape;488;p60"/>
          <p:cNvSpPr txBox="1"/>
          <p:nvPr>
            <p:ph idx="1" type="body"/>
          </p:nvPr>
        </p:nvSpPr>
        <p:spPr>
          <a:xfrm>
            <a:off x="3937925" y="1759425"/>
            <a:ext cx="50349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At each step in the optimisation algorithm make 50% of neuron activations zero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At testing time (inference) use all the output but scaled with 0.5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Reduces </a:t>
            </a:r>
            <a:r>
              <a:rPr b="1" lang="en" sz="1400"/>
              <a:t>overfitting </a:t>
            </a:r>
            <a:r>
              <a:rPr lang="en" sz="1400"/>
              <a:t>by </a:t>
            </a:r>
            <a:r>
              <a:rPr b="1" lang="en" sz="1400"/>
              <a:t>regularise</a:t>
            </a:r>
            <a:r>
              <a:rPr lang="en" sz="1400"/>
              <a:t> the network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each neuron not relying on fixed features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=&gt; more robust model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implicit ensemble of subnetworks</a:t>
            </a:r>
            <a:endParaRPr sz="1400"/>
          </a:p>
        </p:txBody>
      </p:sp>
      <p:pic>
        <p:nvPicPr>
          <p:cNvPr id="489" name="Google Shape;4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36425"/>
            <a:ext cx="3429826" cy="34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0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Image from: </a:t>
            </a:r>
            <a:r>
              <a:rPr lang="en" sz="4100">
                <a:latin typeface="Arial"/>
                <a:ea typeface="Arial"/>
                <a:cs typeface="Arial"/>
                <a:sym typeface="Arial"/>
              </a:rPr>
              <a:t>I. Goodfellow et. al: Deep Learning book</a:t>
            </a:r>
            <a:endParaRPr sz="4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518850" y="1184875"/>
            <a:ext cx="81171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strategy used to </a:t>
            </a:r>
            <a:r>
              <a:rPr b="1" lang="en" sz="1400"/>
              <a:t>reduce its generalization erro</a:t>
            </a:r>
            <a:r>
              <a:rPr b="1" lang="en" sz="1400"/>
              <a:t>r</a:t>
            </a:r>
            <a:r>
              <a:rPr lang="en" sz="1400"/>
              <a:t> but </a:t>
            </a:r>
            <a:r>
              <a:rPr b="1" lang="en" sz="1400"/>
              <a:t>not</a:t>
            </a:r>
            <a:r>
              <a:rPr lang="en" sz="1400"/>
              <a:t> the training error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Constraints and penalties designed to encode </a:t>
            </a:r>
            <a:r>
              <a:rPr b="1" lang="en" sz="1400"/>
              <a:t>prior knowledge </a:t>
            </a:r>
            <a:r>
              <a:rPr lang="en" sz="1400"/>
              <a:t>or to </a:t>
            </a:r>
            <a:r>
              <a:rPr b="1" lang="en" sz="1400"/>
              <a:t>impose preference</a:t>
            </a:r>
            <a:r>
              <a:rPr lang="en" sz="1400"/>
              <a:t> towards simpler models in order to promote generalization</a:t>
            </a:r>
            <a:endParaRPr sz="1400"/>
          </a:p>
        </p:txBody>
      </p:sp>
      <p:sp>
        <p:nvSpPr>
          <p:cNvPr id="497" name="Google Shape;497;p61"/>
          <p:cNvSpPr txBox="1"/>
          <p:nvPr/>
        </p:nvSpPr>
        <p:spPr>
          <a:xfrm>
            <a:off x="605125" y="2236175"/>
            <a:ext cx="382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General Regularizations: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Weight decay: L2 or L1 penalties of  parameters norm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Dropout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data / Data augmentation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Adding noise: to input / activations / weights / labels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Early Stopping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4806150" y="2832650"/>
            <a:ext cx="38298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Implicit Convolutional Regularizations: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Weight sharing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across locations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Local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/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gaussian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effective receptive fields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2014:</a:t>
            </a:r>
            <a:br>
              <a:rPr lang="en"/>
            </a:br>
            <a:r>
              <a:rPr lang="en"/>
              <a:t> GoogleNet - Inception V1</a:t>
            </a:r>
            <a:endParaRPr/>
          </a:p>
        </p:txBody>
      </p:sp>
      <p:sp>
        <p:nvSpPr>
          <p:cNvPr id="504" name="Google Shape;504;p62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Szegedy et al. [2015]: Going deeper with convolutions </a:t>
            </a:r>
            <a:endParaRPr/>
          </a:p>
        </p:txBody>
      </p:sp>
      <p:pic>
        <p:nvPicPr>
          <p:cNvPr id="505" name="Google Shape;50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1000237"/>
            <a:ext cx="8839198" cy="198096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2"/>
          <p:cNvSpPr txBox="1"/>
          <p:nvPr/>
        </p:nvSpPr>
        <p:spPr>
          <a:xfrm>
            <a:off x="772600" y="2818275"/>
            <a:ext cx="78930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Core principles: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efficient utilization of the computing resources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multi-scale processing inside the network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ImageNet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ILSVRC14 winner (6.7% top 5 error)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12x less parameters than AlexNet while significantly more accurate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0962"/>
            <a:ext cx="9143999" cy="460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3"/>
          <p:cNvSpPr txBox="1"/>
          <p:nvPr>
            <p:ph type="title"/>
          </p:nvPr>
        </p:nvSpPr>
        <p:spPr>
          <a:xfrm>
            <a:off x="789950" y="6870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 Module</a:t>
            </a:r>
            <a:endParaRPr/>
          </a:p>
        </p:txBody>
      </p:sp>
      <p:sp>
        <p:nvSpPr>
          <p:cNvPr id="512" name="Google Shape;512;p63"/>
          <p:cNvSpPr txBox="1"/>
          <p:nvPr/>
        </p:nvSpPr>
        <p:spPr>
          <a:xfrm>
            <a:off x="5122550" y="1038900"/>
            <a:ext cx="3792900" cy="3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Use 1x1 convolutions to reduce the dimensions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1x1 convolutions project every pixel information into a lower dimensional space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 : 512 x 28 x 28 -&gt; 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O: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64 x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28 x 28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resulting embedding act as 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compressed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information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3" name="Google Shape;5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5" y="1488150"/>
            <a:ext cx="4817752" cy="254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4"/>
          <p:cNvSpPr txBox="1"/>
          <p:nvPr>
            <p:ph type="title"/>
          </p:nvPr>
        </p:nvSpPr>
        <p:spPr>
          <a:xfrm>
            <a:off x="789950" y="6870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Layers</a:t>
            </a:r>
            <a:endParaRPr/>
          </a:p>
        </p:txBody>
      </p:sp>
      <p:sp>
        <p:nvSpPr>
          <p:cNvPr id="519" name="Google Shape;519;p64"/>
          <p:cNvSpPr txBox="1"/>
          <p:nvPr/>
        </p:nvSpPr>
        <p:spPr>
          <a:xfrm>
            <a:off x="4325325" y="543750"/>
            <a:ext cx="4332900" cy="27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After the last inception module simply use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average pooling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Final linear layer + softmax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By replacing fully connected with average pooling: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Removes many parameters from the last fully connected layers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improved the top-1 accuracy by about 0.6%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0" name="Google Shape;5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25" y="824400"/>
            <a:ext cx="3029763" cy="4014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4"/>
          <p:cNvSpPr txBox="1"/>
          <p:nvPr/>
        </p:nvSpPr>
        <p:spPr>
          <a:xfrm>
            <a:off x="4325325" y="3658775"/>
            <a:ext cx="43329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For comparison:  a previous convnet (VGG16) has 73% of its parameters (103M / 138M) just in the first fully connected  layer after the convolutional part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>
            <p:ph type="title"/>
          </p:nvPr>
        </p:nvSpPr>
        <p:spPr>
          <a:xfrm>
            <a:off x="789950" y="6870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Auxiliary Losses</a:t>
            </a:r>
            <a:endParaRPr/>
          </a:p>
        </p:txBody>
      </p:sp>
      <p:sp>
        <p:nvSpPr>
          <p:cNvPr id="527" name="Google Shape;527;p65"/>
          <p:cNvSpPr txBox="1"/>
          <p:nvPr/>
        </p:nvSpPr>
        <p:spPr>
          <a:xfrm>
            <a:off x="4515825" y="999000"/>
            <a:ext cx="4377000" cy="27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auxiliary losses in intermediate layers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loss: weighted sum of all losses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Goals: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Combat vanishing gradients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stable learning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 convergence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 as regularizers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8" name="Google Shape;5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00" y="888300"/>
            <a:ext cx="4471849" cy="413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2015:</a:t>
            </a:r>
            <a:br>
              <a:rPr lang="en"/>
            </a:br>
            <a:r>
              <a:rPr lang="en"/>
              <a:t> Inception - v2</a:t>
            </a:r>
            <a:endParaRPr/>
          </a:p>
        </p:txBody>
      </p:sp>
      <p:sp>
        <p:nvSpPr>
          <p:cNvPr id="534" name="Google Shape;534;p66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Ioffe and Szegedy [2015]: Batch normalization:  Accelerating deep network training by reducing internal covariate shift.</a:t>
            </a:r>
            <a:endParaRPr/>
          </a:p>
        </p:txBody>
      </p:sp>
      <p:sp>
        <p:nvSpPr>
          <p:cNvPr id="535" name="Google Shape;535;p66"/>
          <p:cNvSpPr txBox="1"/>
          <p:nvPr/>
        </p:nvSpPr>
        <p:spPr>
          <a:xfrm>
            <a:off x="4883700" y="4349025"/>
            <a:ext cx="4260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Use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Batch Norm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6" name="Google Shape;5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550" y="1032550"/>
            <a:ext cx="6017688" cy="334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</a:t>
            </a:r>
            <a:endParaRPr/>
          </a:p>
        </p:txBody>
      </p:sp>
      <p:pic>
        <p:nvPicPr>
          <p:cNvPr id="542" name="Google Shape;5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00" y="1251950"/>
            <a:ext cx="4550449" cy="30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7"/>
          <p:cNvSpPr txBox="1"/>
          <p:nvPr/>
        </p:nvSpPr>
        <p:spPr>
          <a:xfrm>
            <a:off x="5491550" y="1285875"/>
            <a:ext cx="356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Different kinds of normalisation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Batch Norm for Vision - ConvNets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Layer Norm for NLP &amp; CV - recurrent Nets, Transformers, GNNs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Spectral Norm for RL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67"/>
          <p:cNvSpPr txBox="1"/>
          <p:nvPr/>
        </p:nvSpPr>
        <p:spPr>
          <a:xfrm>
            <a:off x="455175" y="4589700"/>
            <a:ext cx="69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Ba et.al. Layer Normalization. 2016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Gogianu et. al: Spectral Normalisation for Deep Reinforcement Learning: An Optimisation Perspective. ICML 2021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Inception - v3</a:t>
            </a:r>
            <a:endParaRPr/>
          </a:p>
        </p:txBody>
      </p:sp>
      <p:sp>
        <p:nvSpPr>
          <p:cNvPr id="550" name="Google Shape;550;p68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Szegedy et al. [2016]: Rethinking the inception architecture for computer vision</a:t>
            </a:r>
            <a:endParaRPr/>
          </a:p>
        </p:txBody>
      </p:sp>
      <p:pic>
        <p:nvPicPr>
          <p:cNvPr id="551" name="Google Shape;5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8825"/>
            <a:ext cx="2765506" cy="32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8"/>
          <p:cNvSpPr txBox="1"/>
          <p:nvPr/>
        </p:nvSpPr>
        <p:spPr>
          <a:xfrm>
            <a:off x="5752800" y="1136413"/>
            <a:ext cx="3648900" cy="27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Factorise the convolutions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Replace N x N kernels with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N x 1 and 1 x N kernels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Reduces computations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Acts as a regularization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3" name="Google Shape;55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271" y="1187050"/>
            <a:ext cx="3369294" cy="33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/>
          <p:nvPr>
            <p:ph type="title"/>
          </p:nvPr>
        </p:nvSpPr>
        <p:spPr>
          <a:xfrm>
            <a:off x="764775" y="18600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Factorisation: SVD motivation</a:t>
            </a:r>
            <a:endParaRPr/>
          </a:p>
        </p:txBody>
      </p:sp>
      <p:pic>
        <p:nvPicPr>
          <p:cNvPr descr="K = U \Sigma U^T =  \sum_i u_i * \lambda_i * u_i^T" id="559" name="Google Shape;559;p6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955" y="1300100"/>
            <a:ext cx="5271424" cy="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9"/>
          <p:cNvSpPr/>
          <p:nvPr/>
        </p:nvSpPr>
        <p:spPr>
          <a:xfrm>
            <a:off x="771525" y="2469000"/>
            <a:ext cx="2522100" cy="22014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9"/>
          <p:cNvSpPr/>
          <p:nvPr/>
        </p:nvSpPr>
        <p:spPr>
          <a:xfrm>
            <a:off x="3493025" y="3361725"/>
            <a:ext cx="632700" cy="329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9"/>
          <p:cNvSpPr/>
          <p:nvPr/>
        </p:nvSpPr>
        <p:spPr>
          <a:xfrm>
            <a:off x="5183150" y="2532250"/>
            <a:ext cx="485400" cy="22536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9"/>
          <p:cNvSpPr/>
          <p:nvPr/>
        </p:nvSpPr>
        <p:spPr>
          <a:xfrm>
            <a:off x="6041500" y="2532250"/>
            <a:ext cx="537300" cy="511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9"/>
          <p:cNvSpPr/>
          <p:nvPr/>
        </p:nvSpPr>
        <p:spPr>
          <a:xfrm>
            <a:off x="6930325" y="2552050"/>
            <a:ext cx="2127000" cy="4719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Sigma" id="565" name="Google Shape;565;p6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613" y="2891425"/>
            <a:ext cx="1039918" cy="12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69"/>
          <p:cNvCxnSpPr>
            <a:endCxn id="562" idx="0"/>
          </p:cNvCxnSpPr>
          <p:nvPr/>
        </p:nvCxnSpPr>
        <p:spPr>
          <a:xfrm flipH="1">
            <a:off x="5425850" y="1836250"/>
            <a:ext cx="95400" cy="6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69"/>
          <p:cNvCxnSpPr>
            <a:endCxn id="564" idx="0"/>
          </p:cNvCxnSpPr>
          <p:nvPr/>
        </p:nvCxnSpPr>
        <p:spPr>
          <a:xfrm>
            <a:off x="7116025" y="1896850"/>
            <a:ext cx="877800" cy="6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69"/>
          <p:cNvCxnSpPr>
            <a:endCxn id="563" idx="0"/>
          </p:cNvCxnSpPr>
          <p:nvPr/>
        </p:nvCxnSpPr>
        <p:spPr>
          <a:xfrm flipH="1">
            <a:off x="6310150" y="1818850"/>
            <a:ext cx="8400" cy="7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69"/>
          <p:cNvCxnSpPr>
            <a:endCxn id="560" idx="0"/>
          </p:cNvCxnSpPr>
          <p:nvPr/>
        </p:nvCxnSpPr>
        <p:spPr>
          <a:xfrm flipH="1">
            <a:off x="2032575" y="1775700"/>
            <a:ext cx="203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K" id="570" name="Google Shape;570;p6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713" y="3081925"/>
            <a:ext cx="895718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_i" id="571" name="Google Shape;571;p69" title="MathEquation,#00f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0200" y="3455850"/>
            <a:ext cx="48670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_i^T" id="572" name="Google Shape;572;p69" title="MathEquation,#00f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7900" y="2584800"/>
            <a:ext cx="351862" cy="406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ambda_i" id="573" name="Google Shape;573;p69" title="MathEquation,#00f1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7125" y="2584800"/>
            <a:ext cx="377170" cy="4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/>
          <p:nvPr>
            <p:ph type="title"/>
          </p:nvPr>
        </p:nvSpPr>
        <p:spPr>
          <a:xfrm>
            <a:off x="764775" y="18600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Factorisation: SVD motivation</a:t>
            </a:r>
            <a:endParaRPr/>
          </a:p>
        </p:txBody>
      </p:sp>
      <p:pic>
        <p:nvPicPr>
          <p:cNvPr descr="K = U \Sigma U^T =  \sum_i u_i * \lambda_i * u_i^T" id="579" name="Google Shape;579;p7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955" y="1300100"/>
            <a:ext cx="5271424" cy="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0"/>
          <p:cNvSpPr txBox="1"/>
          <p:nvPr/>
        </p:nvSpPr>
        <p:spPr>
          <a:xfrm>
            <a:off x="948575" y="2068475"/>
            <a:ext cx="7585800" cy="29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An N x N matrix is decomposed in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maximum 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vector outer products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By using fewer we arrive at a low rank matrix: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Fewer computations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Better regularisation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 practice, same representation power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ResNet</a:t>
            </a:r>
            <a:endParaRPr/>
          </a:p>
        </p:txBody>
      </p:sp>
      <p:sp>
        <p:nvSpPr>
          <p:cNvPr id="586" name="Google Shape;586;p71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 et al. [2016]: Deep residual learning for image recognition </a:t>
            </a:r>
            <a:endParaRPr/>
          </a:p>
        </p:txBody>
      </p:sp>
      <p:pic>
        <p:nvPicPr>
          <p:cNvPr id="587" name="Google Shape;58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010912" y="-1912174"/>
            <a:ext cx="1347475" cy="818172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1"/>
          <p:cNvSpPr txBox="1"/>
          <p:nvPr/>
        </p:nvSpPr>
        <p:spPr>
          <a:xfrm>
            <a:off x="772588" y="2998125"/>
            <a:ext cx="8103900" cy="3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Core principles: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Train deeper models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Easily optimise by allowing direct paths between lower and upper levels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ResNet</a:t>
            </a:r>
            <a:endParaRPr/>
          </a:p>
        </p:txBody>
      </p:sp>
      <p:sp>
        <p:nvSpPr>
          <p:cNvPr id="594" name="Google Shape;594;p72"/>
          <p:cNvSpPr txBox="1"/>
          <p:nvPr/>
        </p:nvSpPr>
        <p:spPr>
          <a:xfrm>
            <a:off x="1040088" y="3522000"/>
            <a:ext cx="8103900" cy="3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 ‘plain’ networks obtain worse results by increasing the number of layers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Cause: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5" name="Google Shape;5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88" y="1136425"/>
            <a:ext cx="6717820" cy="23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Fully connected networks</a:t>
            </a:r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700" y="1213288"/>
            <a:ext cx="1943219" cy="378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  \begin{align}&#10;      p &amp;= \sigma(W_2  a + b_2)&#10;    \end{align}" id="88" name="Google Shape;88;p1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325" y="2171500"/>
            <a:ext cx="3257404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  \begin{align}&#10;       a &amp;= \sigma(W_1  x + b_1)\\&#10;    \end{align}" id="89" name="Google Shape;89;p1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325" y="1504138"/>
            <a:ext cx="3282462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9"/>
          <p:cNvCxnSpPr/>
          <p:nvPr/>
        </p:nvCxnSpPr>
        <p:spPr>
          <a:xfrm flipH="1">
            <a:off x="3042525" y="1870950"/>
            <a:ext cx="3639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9"/>
          <p:cNvCxnSpPr/>
          <p:nvPr/>
        </p:nvCxnSpPr>
        <p:spPr>
          <a:xfrm flipH="1" rot="10800000">
            <a:off x="1222250" y="4011725"/>
            <a:ext cx="216600" cy="6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9"/>
          <p:cNvCxnSpPr/>
          <p:nvPr/>
        </p:nvCxnSpPr>
        <p:spPr>
          <a:xfrm flipH="1">
            <a:off x="2348925" y="1463600"/>
            <a:ext cx="182100" cy="1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9"/>
          <p:cNvSpPr txBox="1"/>
          <p:nvPr/>
        </p:nvSpPr>
        <p:spPr>
          <a:xfrm>
            <a:off x="2375025" y="1090800"/>
            <a:ext cx="1326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activations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559925" y="4661825"/>
            <a:ext cx="1326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9"/>
          <p:cNvSpPr/>
          <p:nvPr/>
        </p:nvSpPr>
        <p:spPr>
          <a:xfrm rot="3333202">
            <a:off x="1375353" y="1344824"/>
            <a:ext cx="529313" cy="650138"/>
          </a:xfrm>
          <a:prstGeom prst="leftBrace">
            <a:avLst>
              <a:gd fmla="val 30711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832775" y="1090800"/>
            <a:ext cx="1326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weights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2978100" y="1537325"/>
            <a:ext cx="1326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predictions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align}&#10;        x \in \mathbb{R}^{N}&#10;        W_1 \in \mathbb{R}^{M \times N}&#10;        b_1 \in \mathbb{R}^{M}&#10;        a \in \mathbb{R}^{M}\\&#10;        W_2 \in \mathbb{R}^{O \times M}&#10;        b_2 \in \mathbb{R}^{O}&#10;        p \in \mathbb{R}^{O}&#10;\end{align}" id="98" name="Google Shape;98;p1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6425" y="3747425"/>
            <a:ext cx="537882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3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ResNet</a:t>
            </a:r>
            <a:endParaRPr/>
          </a:p>
        </p:txBody>
      </p:sp>
      <p:sp>
        <p:nvSpPr>
          <p:cNvPr id="601" name="Google Shape;601;p73"/>
          <p:cNvSpPr txBox="1"/>
          <p:nvPr/>
        </p:nvSpPr>
        <p:spPr>
          <a:xfrm>
            <a:off x="1040088" y="3522000"/>
            <a:ext cx="8103900" cy="3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 ‘plain’ networks obtain worse results by increasing the number of layers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Cause: Overfit? NO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Optimization problem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2" name="Google Shape;6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88" y="1136425"/>
            <a:ext cx="6717820" cy="23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4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ResNet</a:t>
            </a:r>
            <a:endParaRPr/>
          </a:p>
        </p:txBody>
      </p:sp>
      <p:sp>
        <p:nvSpPr>
          <p:cNvPr id="608" name="Google Shape;608;p74"/>
          <p:cNvSpPr txBox="1"/>
          <p:nvPr/>
        </p:nvSpPr>
        <p:spPr>
          <a:xfrm>
            <a:off x="4010020" y="1388400"/>
            <a:ext cx="48864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Add skip connections between between layers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representation power of the network remains the same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network can easily learn identity mapping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optimisation is easier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9" name="Google Shape;6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7475"/>
            <a:ext cx="3705220" cy="193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5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2016:</a:t>
            </a:r>
            <a:br>
              <a:rPr lang="en"/>
            </a:br>
            <a:r>
              <a:rPr lang="en"/>
              <a:t> ResNet</a:t>
            </a:r>
            <a:endParaRPr/>
          </a:p>
        </p:txBody>
      </p:sp>
      <p:sp>
        <p:nvSpPr>
          <p:cNvPr id="615" name="Google Shape;615;p75"/>
          <p:cNvSpPr txBox="1"/>
          <p:nvPr/>
        </p:nvSpPr>
        <p:spPr>
          <a:xfrm>
            <a:off x="992475" y="4150650"/>
            <a:ext cx="81039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Effect of the residual connections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Deeper models can be trained and can improve shallower models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6" name="Google Shape;6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25" y="1590775"/>
            <a:ext cx="7752276" cy="25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5"/>
          <p:cNvSpPr txBox="1"/>
          <p:nvPr/>
        </p:nvSpPr>
        <p:spPr>
          <a:xfrm>
            <a:off x="2192425" y="1244150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Without BN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" name="Google Shape;618;p75"/>
          <p:cNvSpPr txBox="1"/>
          <p:nvPr/>
        </p:nvSpPr>
        <p:spPr>
          <a:xfrm>
            <a:off x="6486950" y="1244150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BN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2018: Mobilenetv2</a:t>
            </a:r>
            <a:endParaRPr/>
          </a:p>
        </p:txBody>
      </p:sp>
      <p:sp>
        <p:nvSpPr>
          <p:cNvPr id="624" name="Google Shape;624;p76"/>
          <p:cNvSpPr txBox="1"/>
          <p:nvPr>
            <p:ph idx="1" type="body"/>
          </p:nvPr>
        </p:nvSpPr>
        <p:spPr>
          <a:xfrm>
            <a:off x="101325" y="529350"/>
            <a:ext cx="6324900" cy="27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Depthwise separable convolutions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 one 3D convolutions with kernel of size [H x W x </a:t>
            </a:r>
            <a:r>
              <a:rPr lang="en"/>
              <a:t>num_input_channels</a:t>
            </a:r>
            <a:r>
              <a:rPr lang="en"/>
              <a:t>] apply 2 convolutions: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2D convolution applied independently on each input channel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using kernels of size [</a:t>
            </a:r>
            <a:r>
              <a:rPr lang="en" sz="1800"/>
              <a:t>H x W</a:t>
            </a:r>
            <a:r>
              <a:rPr lang="en"/>
              <a:t>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1D convolution applied </a:t>
            </a:r>
            <a:r>
              <a:rPr lang="en"/>
              <a:t>independently</a:t>
            </a:r>
            <a:r>
              <a:rPr lang="en"/>
              <a:t> at each location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Using kernels of size [1x1x</a:t>
            </a:r>
            <a:r>
              <a:rPr lang="en" sz="1800"/>
              <a:t>num_input_channels</a:t>
            </a:r>
            <a:r>
              <a:rPr lang="en"/>
              <a:t>]</a:t>
            </a:r>
            <a:endParaRPr/>
          </a:p>
        </p:txBody>
      </p:sp>
      <p:sp>
        <p:nvSpPr>
          <p:cNvPr id="625" name="Google Shape;625;p76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275"/>
              <a:buFont typeface="Arial"/>
              <a:buNone/>
            </a:pPr>
            <a:r>
              <a:rPr lang="en" sz="850"/>
              <a:t>Sandler et al. [2018]: Mobilenetv2: Inverted residuals and linear bottlenecks</a:t>
            </a:r>
            <a:endParaRPr sz="850"/>
          </a:p>
        </p:txBody>
      </p:sp>
      <p:pic>
        <p:nvPicPr>
          <p:cNvPr id="626" name="Google Shape;626;p76"/>
          <p:cNvPicPr preferRelativeResize="0"/>
          <p:nvPr/>
        </p:nvPicPr>
        <p:blipFill rotWithShape="1">
          <a:blip r:embed="rId3">
            <a:alphaModFix/>
          </a:blip>
          <a:srcRect b="0" l="17126" r="16489" t="0"/>
          <a:stretch/>
        </p:blipFill>
        <p:spPr>
          <a:xfrm>
            <a:off x="3142077" y="3241000"/>
            <a:ext cx="2151521" cy="156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 rotWithShape="1">
          <a:blip r:embed="rId4">
            <a:alphaModFix/>
          </a:blip>
          <a:srcRect b="0" l="17994" r="14383" t="0"/>
          <a:stretch/>
        </p:blipFill>
        <p:spPr>
          <a:xfrm>
            <a:off x="6103950" y="3049350"/>
            <a:ext cx="2421074" cy="183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 rotWithShape="1">
          <a:blip r:embed="rId5">
            <a:alphaModFix/>
          </a:blip>
          <a:srcRect b="0" l="16165" r="15770" t="0"/>
          <a:stretch/>
        </p:blipFill>
        <p:spPr>
          <a:xfrm>
            <a:off x="374075" y="3240998"/>
            <a:ext cx="2206119" cy="15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6"/>
          <p:cNvSpPr/>
          <p:nvPr/>
        </p:nvSpPr>
        <p:spPr>
          <a:xfrm>
            <a:off x="2727050" y="3916425"/>
            <a:ext cx="295200" cy="2910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0" name="Google Shape;630;p76"/>
          <p:cNvSpPr txBox="1"/>
          <p:nvPr/>
        </p:nvSpPr>
        <p:spPr>
          <a:xfrm>
            <a:off x="6706800" y="2576000"/>
            <a:ext cx="1818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Normal conv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1" name="Google Shape;631;p76"/>
          <p:cNvSpPr txBox="1"/>
          <p:nvPr/>
        </p:nvSpPr>
        <p:spPr>
          <a:xfrm>
            <a:off x="1817925" y="2949500"/>
            <a:ext cx="2891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Depthwise separable</a:t>
            </a: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conv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2018: Mobilenetv2</a:t>
            </a:r>
            <a:endParaRPr/>
          </a:p>
        </p:txBody>
      </p:sp>
      <p:sp>
        <p:nvSpPr>
          <p:cNvPr id="637" name="Google Shape;637;p77"/>
          <p:cNvSpPr txBox="1"/>
          <p:nvPr>
            <p:ph idx="1" type="body"/>
          </p:nvPr>
        </p:nvSpPr>
        <p:spPr>
          <a:xfrm>
            <a:off x="311700" y="856325"/>
            <a:ext cx="6919800" cy="27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</a:t>
            </a:r>
            <a:r>
              <a:rPr lang="en"/>
              <a:t>of </a:t>
            </a:r>
            <a:r>
              <a:rPr lang="en"/>
              <a:t>Depthwise separable convolutions: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computational efficient: 2D + 1D convolution requires less computation than 3D convolution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parameter efficient: less number of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inductive bias in learning: sharing the same 2D filters over channel gives a good inductive bias (this might not hold always)</a:t>
            </a:r>
            <a:endParaRPr/>
          </a:p>
        </p:txBody>
      </p:sp>
      <p:sp>
        <p:nvSpPr>
          <p:cNvPr id="638" name="Google Shape;638;p77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275"/>
              <a:buFont typeface="Arial"/>
              <a:buNone/>
            </a:pPr>
            <a:r>
              <a:rPr lang="en" sz="850"/>
              <a:t>Sandler et al. [2018]: Mobilenetv2: Inverted residuals and linear bottlenecks</a:t>
            </a:r>
            <a:endParaRPr sz="85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9285"/>
              <a:buFont typeface="Arial"/>
              <a:buNone/>
            </a:pPr>
            <a:r>
              <a:rPr lang="en"/>
              <a:t>Convolutional Networks in 2019: Efficientnet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8"/>
          <p:cNvSpPr txBox="1"/>
          <p:nvPr>
            <p:ph idx="1" type="body"/>
          </p:nvPr>
        </p:nvSpPr>
        <p:spPr>
          <a:xfrm>
            <a:off x="311700" y="1007000"/>
            <a:ext cx="3891000" cy="27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Proposes a good way to scale the </a:t>
            </a:r>
            <a:r>
              <a:rPr lang="en"/>
              <a:t>dimensions</a:t>
            </a:r>
            <a:r>
              <a:rPr lang="en"/>
              <a:t> of the components to have the most improvements with as few computations as possible</a:t>
            </a:r>
            <a:endParaRPr/>
          </a:p>
        </p:txBody>
      </p:sp>
      <p:sp>
        <p:nvSpPr>
          <p:cNvPr id="645" name="Google Shape;645;p78"/>
          <p:cNvSpPr txBox="1"/>
          <p:nvPr/>
        </p:nvSpPr>
        <p:spPr>
          <a:xfrm>
            <a:off x="311700" y="4789675"/>
            <a:ext cx="81615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Tan et al. [2019]: Efficientnet: Rethinking model scaling for convolutional neural networks</a:t>
            </a:r>
            <a:endParaRPr sz="8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6" name="Google Shape;64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950" y="967038"/>
            <a:ext cx="4717351" cy="36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9"/>
          <p:cNvSpPr txBox="1"/>
          <p:nvPr>
            <p:ph type="title"/>
          </p:nvPr>
        </p:nvSpPr>
        <p:spPr>
          <a:xfrm>
            <a:off x="772600" y="8680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Analysis</a:t>
            </a:r>
            <a:endParaRPr/>
          </a:p>
        </p:txBody>
      </p:sp>
      <p:sp>
        <p:nvSpPr>
          <p:cNvPr id="652" name="Google Shape;652;p79"/>
          <p:cNvSpPr txBox="1"/>
          <p:nvPr>
            <p:ph idx="1" type="body"/>
          </p:nvPr>
        </p:nvSpPr>
        <p:spPr>
          <a:xfrm>
            <a:off x="108925" y="4602275"/>
            <a:ext cx="8569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28"/>
              <a:t>Canziani et al. [2016]: An analysis of deep neural network models for practical applications.</a:t>
            </a:r>
            <a:endParaRPr sz="242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28"/>
              <a:t>Liu et. al. [2022]: A ConvNet for the 2020s + Lucas Beyer correction https://twitter.com/giffmana/status/1481054929573888005</a:t>
            </a:r>
            <a:br>
              <a:rPr lang="en"/>
            </a:br>
            <a:endParaRPr/>
          </a:p>
        </p:txBody>
      </p:sp>
      <p:pic>
        <p:nvPicPr>
          <p:cNvPr id="653" name="Google Shape;65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0" y="1334649"/>
            <a:ext cx="4157149" cy="29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141" y="1358163"/>
            <a:ext cx="4157835" cy="272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0"/>
          <p:cNvSpPr txBox="1"/>
          <p:nvPr>
            <p:ph type="title"/>
          </p:nvPr>
        </p:nvSpPr>
        <p:spPr>
          <a:xfrm>
            <a:off x="772600" y="8680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</a:t>
            </a:r>
            <a:r>
              <a:rPr lang="en"/>
              <a:t>Convolutions</a:t>
            </a:r>
            <a:r>
              <a:rPr lang="en"/>
              <a:t> in Visual Processing</a:t>
            </a:r>
            <a:endParaRPr/>
          </a:p>
        </p:txBody>
      </p:sp>
      <p:sp>
        <p:nvSpPr>
          <p:cNvPr id="660" name="Google Shape;660;p80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/>
              <a:t>Tolstikhin</a:t>
            </a:r>
            <a:r>
              <a:rPr lang="en" sz="1000"/>
              <a:t> et al. [2021]: </a:t>
            </a:r>
            <a:r>
              <a:rPr lang="en" sz="1000"/>
              <a:t>MLP-Mixer: An all-MLP Architecture for Vision</a:t>
            </a:r>
            <a:endParaRPr sz="1000"/>
          </a:p>
        </p:txBody>
      </p:sp>
      <p:pic>
        <p:nvPicPr>
          <p:cNvPr id="661" name="Google Shape;66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425" y="1371249"/>
            <a:ext cx="5175026" cy="27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0"/>
          <p:cNvSpPr txBox="1"/>
          <p:nvPr/>
        </p:nvSpPr>
        <p:spPr>
          <a:xfrm>
            <a:off x="348975" y="971050"/>
            <a:ext cx="3285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Newer methods like Transformers and MLP-Mixers can bring benefits like long-range connection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Are still based on the same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principles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of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Locality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Stationarity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1"/>
          <p:cNvSpPr txBox="1"/>
          <p:nvPr>
            <p:ph type="title"/>
          </p:nvPr>
        </p:nvSpPr>
        <p:spPr>
          <a:xfrm>
            <a:off x="311700" y="126400"/>
            <a:ext cx="878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</a:t>
            </a:r>
            <a:endParaRPr/>
          </a:p>
        </p:txBody>
      </p:sp>
      <p:sp>
        <p:nvSpPr>
          <p:cNvPr id="668" name="Google Shape;668;p81"/>
          <p:cNvSpPr txBox="1"/>
          <p:nvPr>
            <p:ph idx="1" type="body"/>
          </p:nvPr>
        </p:nvSpPr>
        <p:spPr>
          <a:xfrm>
            <a:off x="311700" y="795975"/>
            <a:ext cx="4801500" cy="40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components </a:t>
            </a:r>
            <a:r>
              <a:rPr lang="en"/>
              <a:t>remained stable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last 12 years we added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Deeper and bigger </a:t>
            </a:r>
            <a:r>
              <a:rPr b="1" lang="en"/>
              <a:t>architectures</a:t>
            </a:r>
            <a:r>
              <a:rPr lang="en"/>
              <a:t> trained by SGD on GPUs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regularisation: </a:t>
            </a:r>
            <a:r>
              <a:rPr b="1" lang="en"/>
              <a:t>dropout</a:t>
            </a:r>
            <a:r>
              <a:rPr lang="en"/>
              <a:t>, </a:t>
            </a:r>
            <a:r>
              <a:rPr b="1" lang="en"/>
              <a:t>batch norm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optimisation: </a:t>
            </a:r>
            <a:r>
              <a:rPr b="1" lang="en"/>
              <a:t>skip</a:t>
            </a:r>
            <a:r>
              <a:rPr lang="en"/>
              <a:t> connection, </a:t>
            </a:r>
            <a:r>
              <a:rPr b="1" lang="en"/>
              <a:t>adam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efficient use of params: </a:t>
            </a:r>
            <a:r>
              <a:rPr b="1" lang="en"/>
              <a:t>factorisations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Neural Nets: 33 years ago and 33 years from now </a:t>
            </a:r>
            <a:r>
              <a:rPr lang="en" sz="1400" u="sng">
                <a:hlinkClick r:id="rId3"/>
              </a:rPr>
              <a:t>https://karpathy.github.io/2022/03/14/lecun1989/</a:t>
            </a:r>
            <a:endParaRPr/>
          </a:p>
        </p:txBody>
      </p:sp>
      <p:sp>
        <p:nvSpPr>
          <p:cNvPr id="669" name="Google Shape;669;p81"/>
          <p:cNvSpPr txBox="1"/>
          <p:nvPr/>
        </p:nvSpPr>
        <p:spPr>
          <a:xfrm>
            <a:off x="386900" y="4650400"/>
            <a:ext cx="833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0" name="Google Shape;67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200" y="1448501"/>
            <a:ext cx="4015625" cy="214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2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Inductive biases of CNNs</a:t>
            </a:r>
            <a:endParaRPr/>
          </a:p>
        </p:txBody>
      </p:sp>
      <p:sp>
        <p:nvSpPr>
          <p:cNvPr id="676" name="Google Shape;676;p82"/>
          <p:cNvSpPr txBox="1"/>
          <p:nvPr/>
        </p:nvSpPr>
        <p:spPr>
          <a:xfrm>
            <a:off x="447678" y="1284675"/>
            <a:ext cx="81057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Convolutional networks are suited for visual tasks because they have inductive biases implicit in their architecture, that makes representing and learning the visual data more easily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Locality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Translation equivariance - (same output regardless of position)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For visual data, CNN are more efficient than fully connected layer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But how much training is really necessary?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 some cases, tasks could be solved by learning just a small fraction of the parameters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(although this is not the that usual..)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197900" y="361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Processing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025" y="1190450"/>
            <a:ext cx="2829000" cy="7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Self-driving </a:t>
            </a:r>
            <a:r>
              <a:rPr i="1" lang="en"/>
              <a:t>vehicles</a:t>
            </a:r>
            <a:r>
              <a:rPr lang="en"/>
              <a:t> 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425" y="212425"/>
            <a:ext cx="2876451" cy="19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798" y="1266223"/>
            <a:ext cx="2258268" cy="15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825" y="522545"/>
            <a:ext cx="2302775" cy="12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599" y="2337800"/>
            <a:ext cx="2196075" cy="220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025" y="2404825"/>
            <a:ext cx="2829000" cy="7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Medical imaging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7450" y="1838800"/>
            <a:ext cx="2036100" cy="28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812675" y="3201925"/>
            <a:ext cx="25080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Weather forecasting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31025" y="4604850"/>
            <a:ext cx="673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van der Laak et. al. Deep learning in histopathology: the path to the clinic. Nature 2021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Ravuri et al. Skilful precipitation nowcasting using deep generative models of radar. Nature 2021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3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BatchNorm and Only BatchNorm</a:t>
            </a:r>
            <a:endParaRPr/>
          </a:p>
        </p:txBody>
      </p:sp>
      <p:sp>
        <p:nvSpPr>
          <p:cNvPr id="682" name="Google Shape;682;p83"/>
          <p:cNvSpPr txBox="1"/>
          <p:nvPr/>
        </p:nvSpPr>
        <p:spPr>
          <a:xfrm>
            <a:off x="447675" y="2749525"/>
            <a:ext cx="44886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Train only the scale and shift (gamma, beta) parameters of BN and keep randomly initialized all the other parameters of the network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‘Surprisingly’ good results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3" name="Google Shape;68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726" y="1529975"/>
            <a:ext cx="3902924" cy="2083553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3"/>
          <p:cNvSpPr txBox="1"/>
          <p:nvPr/>
        </p:nvSpPr>
        <p:spPr>
          <a:xfrm>
            <a:off x="361125" y="4650600"/>
            <a:ext cx="8171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Frankle et al. [2020] Training BatchNorm and Only BatchNorm: On the Expressive Power of Random Features in CNNs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685" name="Google Shape;68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721" y="1609271"/>
            <a:ext cx="3326372" cy="7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3"/>
          <p:cNvSpPr txBox="1"/>
          <p:nvPr/>
        </p:nvSpPr>
        <p:spPr>
          <a:xfrm>
            <a:off x="2083350" y="1245375"/>
            <a:ext cx="13053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Batch Norm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4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Images without training</a:t>
            </a:r>
            <a:endParaRPr/>
          </a:p>
        </p:txBody>
      </p:sp>
      <p:sp>
        <p:nvSpPr>
          <p:cNvPr id="692" name="Google Shape;692;p84"/>
          <p:cNvSpPr txBox="1"/>
          <p:nvPr/>
        </p:nvSpPr>
        <p:spPr>
          <a:xfrm>
            <a:off x="300725" y="1383675"/>
            <a:ext cx="47910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Generate an image starting from random noise vector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Optimize a convolutional network to generate an image close to the input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Without training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on any other images, just optimize on the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single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input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Takes advantage of the inductive biases of the model to produce probable images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84"/>
          <p:cNvSpPr txBox="1"/>
          <p:nvPr/>
        </p:nvSpPr>
        <p:spPr>
          <a:xfrm>
            <a:off x="361125" y="4650600"/>
            <a:ext cx="8171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Ulyanov et al. [2018] Deep Image Prior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694" name="Google Shape;69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26" y="3141231"/>
            <a:ext cx="2739924" cy="174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725" y="1136425"/>
            <a:ext cx="2739924" cy="175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5"/>
          <p:cNvSpPr txBox="1"/>
          <p:nvPr>
            <p:ph type="title"/>
          </p:nvPr>
        </p:nvSpPr>
        <p:spPr>
          <a:xfrm>
            <a:off x="423600" y="167715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274E13"/>
                </a:solidFill>
              </a:rPr>
              <a:t>(Next: NN applications for Computer Vision)</a:t>
            </a:r>
            <a:endParaRPr b="0" sz="28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Resources</a:t>
            </a:r>
            <a:endParaRPr/>
          </a:p>
        </p:txBody>
      </p:sp>
      <p:sp>
        <p:nvSpPr>
          <p:cNvPr id="706" name="Google Shape;706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http://cs231n.github.io/convolutional-networks/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http://cs231n.github.io/transfer-learning/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2" name="Google Shape;712;p87"/>
          <p:cNvSpPr txBox="1"/>
          <p:nvPr>
            <p:ph idx="1" type="body"/>
          </p:nvPr>
        </p:nvSpPr>
        <p:spPr>
          <a:xfrm>
            <a:off x="749647" y="1299625"/>
            <a:ext cx="7972200" cy="3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A. Canziani, A. Paszke, and E. Culurciello. An analysis of deep neural network models for practical applications. arXiv preprint arXiv:1605.07678, 2016.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Frankle, J., Schwab, D.J. and Morcos, A.S., 2020. Training BatchNorm and Only BatchNorm: On the Expressive Power of Random Features in CNNs. arXiv preprint arXiv:2003.00152.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I. Goodfellow, Y. Bengio, and A. Courville. Deep Learning. MIT  Press, 2016.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http://www.deeplearningbook.org</a:t>
            </a:r>
            <a:r>
              <a:rPr lang="en" sz="1200"/>
              <a:t>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K. He, X. Zhang, S. Ren, and J. Sun. Deep residual learning for image recognition. In Proceedings of the IEEE conference on computer vision and pattern recognition, pages 770–778, 2016.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S. Ioffe and C. Szegedy. Batch normalization: Accelerating deep network training by reducing internal covariate shift. In Proceedings of the 32Nd International Conference on International Conference on Machine Learning - Volume 37,ICML’15, pages 448–456. JMLR.org, 2015.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A. Krizhevsky, I. Sutskever, and G. E. Hinton. Imagenet classification with deep convolutional neural networks. In Advances in neural information processing systems, pages 1097–1105, 2012.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Y. LeCun, L. Bottou, Y. Bengio, P. Haffner, et al. Gradient-based learning applied to document recognition. Proceedings of the IEEE, 86(11):2278–2324, 1998.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8" name="Google Shape;718;p88"/>
          <p:cNvSpPr txBox="1"/>
          <p:nvPr>
            <p:ph idx="1" type="body"/>
          </p:nvPr>
        </p:nvSpPr>
        <p:spPr>
          <a:xfrm>
            <a:off x="749647" y="1299625"/>
            <a:ext cx="7972200" cy="3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W. Luo, Y. Li, R. Urtasun, and R. Zemel. Understanding the effective receptive field in deep convolutional neural networks. In Advances in neural information processing systems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K. Simonyan and A. Zisserman. Very deep convolutional networks for large-scale image recognition. arXiv preprint arXiv:1409.1556, 2014.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C. Szegedy, W. Liu, Y. Jia, P. Sermanet, S. Reed, D. Anguelov, D. Erhan, V. Vanhoucke, and A. Rabinovich. Going deeper with convolutions. In Proceedings of the IEEE conference on computer vision and pattern recognition, pages 1–9,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C. Szegedy, V. Vanhoucke, S. Ioffe, J. Shlens, and Z. Wojna. Rethinking the inception architecture for computer vision. In Proceedings of the IEEE Conference on Computer Vision and Pattern Recognition, pages 2818–2826, 2016.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Ulyanov, D., Vedaldi, A. and Lempitsky, V., 2018. Deep image prior. In Proceedings of the IEEE Conference on Computer Vision and Pattern Recognition (pp. 9446-9454).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Images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375" y="955850"/>
            <a:ext cx="5323296" cy="3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750" y="1813463"/>
            <a:ext cx="2108500" cy="213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35" y="1596547"/>
            <a:ext cx="3061336" cy="229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504" y="1611233"/>
            <a:ext cx="3076018" cy="226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tdefender">
  <a:themeElements>
    <a:clrScheme name="Simple Dark">
      <a:dk1>
        <a:srgbClr val="FFFFFF"/>
      </a:dk1>
      <a:lt1>
        <a:srgbClr val="000000"/>
      </a:lt1>
      <a:dk2>
        <a:srgbClr val="006EFF"/>
      </a:dk2>
      <a:lt2>
        <a:srgbClr val="FFFFFF"/>
      </a:lt2>
      <a:accent1>
        <a:srgbClr val="006DFF"/>
      </a:accent1>
      <a:accent2>
        <a:srgbClr val="FF0000"/>
      </a:accent2>
      <a:accent3>
        <a:srgbClr val="F2F2F2"/>
      </a:accent3>
      <a:accent4>
        <a:srgbClr val="ECECEC"/>
      </a:accent4>
      <a:accent5>
        <a:srgbClr val="E5E5E5"/>
      </a:accent5>
      <a:accent6>
        <a:srgbClr val="B2B2B2"/>
      </a:accent6>
      <a:hlink>
        <a:srgbClr val="006EFF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